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5"/>
  </p:notesMasterIdLst>
  <p:sldIdLst>
    <p:sldId id="256" r:id="rId2"/>
    <p:sldId id="257" r:id="rId3"/>
    <p:sldId id="385" r:id="rId4"/>
    <p:sldId id="261" r:id="rId5"/>
    <p:sldId id="258" r:id="rId6"/>
    <p:sldId id="260" r:id="rId7"/>
    <p:sldId id="262" r:id="rId8"/>
    <p:sldId id="263" r:id="rId9"/>
    <p:sldId id="264" r:id="rId10"/>
    <p:sldId id="265" r:id="rId11"/>
    <p:sldId id="266" r:id="rId12"/>
    <p:sldId id="268" r:id="rId13"/>
    <p:sldId id="267" r:id="rId14"/>
    <p:sldId id="318" r:id="rId15"/>
    <p:sldId id="273" r:id="rId16"/>
    <p:sldId id="269" r:id="rId17"/>
    <p:sldId id="270" r:id="rId18"/>
    <p:sldId id="271" r:id="rId19"/>
    <p:sldId id="274" r:id="rId20"/>
    <p:sldId id="275" r:id="rId21"/>
    <p:sldId id="276" r:id="rId22"/>
    <p:sldId id="277" r:id="rId23"/>
    <p:sldId id="278" r:id="rId24"/>
    <p:sldId id="279" r:id="rId25"/>
    <p:sldId id="281" r:id="rId26"/>
    <p:sldId id="280" r:id="rId27"/>
    <p:sldId id="282" r:id="rId28"/>
    <p:sldId id="283" r:id="rId29"/>
    <p:sldId id="286" r:id="rId30"/>
    <p:sldId id="285" r:id="rId31"/>
    <p:sldId id="288" r:id="rId32"/>
    <p:sldId id="290" r:id="rId33"/>
    <p:sldId id="392" r:id="rId34"/>
    <p:sldId id="393" r:id="rId35"/>
    <p:sldId id="289" r:id="rId36"/>
    <p:sldId id="291" r:id="rId37"/>
    <p:sldId id="292" r:id="rId38"/>
    <p:sldId id="294" r:id="rId39"/>
    <p:sldId id="293" r:id="rId40"/>
    <p:sldId id="295" r:id="rId41"/>
    <p:sldId id="296" r:id="rId42"/>
    <p:sldId id="297" r:id="rId43"/>
    <p:sldId id="387" r:id="rId44"/>
    <p:sldId id="298" r:id="rId45"/>
    <p:sldId id="317" r:id="rId46"/>
    <p:sldId id="386" r:id="rId47"/>
    <p:sldId id="301" r:id="rId48"/>
    <p:sldId id="302" r:id="rId49"/>
    <p:sldId id="304" r:id="rId50"/>
    <p:sldId id="303" r:id="rId51"/>
    <p:sldId id="305" r:id="rId52"/>
    <p:sldId id="306" r:id="rId53"/>
    <p:sldId id="300" r:id="rId54"/>
    <p:sldId id="308" r:id="rId55"/>
    <p:sldId id="321" r:id="rId56"/>
    <p:sldId id="327" r:id="rId57"/>
    <p:sldId id="338" r:id="rId58"/>
    <p:sldId id="388" r:id="rId59"/>
    <p:sldId id="326" r:id="rId60"/>
    <p:sldId id="323" r:id="rId61"/>
    <p:sldId id="337" r:id="rId62"/>
    <p:sldId id="319" r:id="rId63"/>
    <p:sldId id="320" r:id="rId64"/>
    <p:sldId id="328" r:id="rId65"/>
    <p:sldId id="325" r:id="rId66"/>
    <p:sldId id="322" r:id="rId67"/>
    <p:sldId id="330" r:id="rId68"/>
    <p:sldId id="324" r:id="rId69"/>
    <p:sldId id="348" r:id="rId70"/>
    <p:sldId id="329" r:id="rId71"/>
    <p:sldId id="331" r:id="rId72"/>
    <p:sldId id="336" r:id="rId73"/>
    <p:sldId id="335" r:id="rId74"/>
    <p:sldId id="309" r:id="rId75"/>
    <p:sldId id="332" r:id="rId76"/>
    <p:sldId id="310" r:id="rId77"/>
    <p:sldId id="307" r:id="rId78"/>
    <p:sldId id="311" r:id="rId79"/>
    <p:sldId id="312" r:id="rId80"/>
    <p:sldId id="313" r:id="rId81"/>
    <p:sldId id="334" r:id="rId82"/>
    <p:sldId id="340" r:id="rId83"/>
    <p:sldId id="341" r:id="rId84"/>
    <p:sldId id="314" r:id="rId85"/>
    <p:sldId id="315" r:id="rId86"/>
    <p:sldId id="344" r:id="rId87"/>
    <p:sldId id="345" r:id="rId88"/>
    <p:sldId id="379" r:id="rId89"/>
    <p:sldId id="378" r:id="rId90"/>
    <p:sldId id="346" r:id="rId91"/>
    <p:sldId id="347" r:id="rId92"/>
    <p:sldId id="349" r:id="rId93"/>
    <p:sldId id="389" r:id="rId94"/>
    <p:sldId id="390" r:id="rId95"/>
    <p:sldId id="350" r:id="rId96"/>
    <p:sldId id="352" r:id="rId97"/>
    <p:sldId id="380" r:id="rId98"/>
    <p:sldId id="381" r:id="rId99"/>
    <p:sldId id="382" r:id="rId100"/>
    <p:sldId id="353" r:id="rId101"/>
    <p:sldId id="354" r:id="rId102"/>
    <p:sldId id="355" r:id="rId103"/>
    <p:sldId id="356" r:id="rId104"/>
    <p:sldId id="357" r:id="rId105"/>
    <p:sldId id="358" r:id="rId106"/>
    <p:sldId id="359" r:id="rId107"/>
    <p:sldId id="360" r:id="rId108"/>
    <p:sldId id="394" r:id="rId109"/>
    <p:sldId id="361" r:id="rId110"/>
    <p:sldId id="391" r:id="rId111"/>
    <p:sldId id="383" r:id="rId112"/>
    <p:sldId id="373" r:id="rId113"/>
    <p:sldId id="362" r:id="rId114"/>
    <p:sldId id="363" r:id="rId115"/>
    <p:sldId id="364" r:id="rId116"/>
    <p:sldId id="365" r:id="rId117"/>
    <p:sldId id="367" r:id="rId118"/>
    <p:sldId id="368" r:id="rId119"/>
    <p:sldId id="369" r:id="rId120"/>
    <p:sldId id="370" r:id="rId121"/>
    <p:sldId id="371" r:id="rId122"/>
    <p:sldId id="384" r:id="rId123"/>
    <p:sldId id="372" r:id="rId1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0502" autoAdjust="0"/>
  </p:normalViewPr>
  <p:slideViewPr>
    <p:cSldViewPr>
      <p:cViewPr>
        <p:scale>
          <a:sx n="68" d="100"/>
          <a:sy n="68" d="100"/>
        </p:scale>
        <p:origin x="-1434" y="-4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F28E0A-4927-4FC8-ACDB-15CA406FEE13}" type="datetimeFigureOut">
              <a:rPr lang="en-US" smtClean="0"/>
              <a:pPr/>
              <a:t>9/24/2020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AEEDE3-5F9F-49F0-8B47-A3EFC1166BF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E7AEEDE3-5F9F-49F0-8B47-A3EFC1166BFD}" type="slidenum">
              <a:rPr lang="en-US" smtClean="0"/>
              <a:pPr/>
              <a:t>7</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NORMAL</a:t>
            </a:r>
            <a:r>
              <a:rPr lang="en-US" baseline="0" dirty="0" smtClean="0"/>
              <a:t> VESSEL – MI DUE TO KINKING</a:t>
            </a:r>
            <a:endParaRPr lang="en-US" dirty="0"/>
          </a:p>
        </p:txBody>
      </p:sp>
      <p:sp>
        <p:nvSpPr>
          <p:cNvPr id="4" name="Slide Number Placeholder 3"/>
          <p:cNvSpPr>
            <a:spLocks noGrp="1"/>
          </p:cNvSpPr>
          <p:nvPr>
            <p:ph type="sldNum" sz="quarter" idx="10"/>
          </p:nvPr>
        </p:nvSpPr>
        <p:spPr/>
        <p:txBody>
          <a:bodyPr/>
          <a:lstStyle/>
          <a:p>
            <a:fld id="{E7AEEDE3-5F9F-49F0-8B47-A3EFC1166BFD}" type="slidenum">
              <a:rPr lang="en-US" smtClean="0"/>
              <a:pPr/>
              <a:t>82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AEEDE3-5F9F-49F0-8B47-A3EFC1166BFD}" type="slidenum">
              <a:rPr lang="en-US" smtClean="0"/>
              <a:pPr/>
              <a:t>88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AEEDE3-5F9F-49F0-8B47-A3EFC1166BFD}" type="slidenum">
              <a:rPr lang="en-US" smtClean="0"/>
              <a:pPr/>
              <a:t>89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smtClean="0"/>
          </a:p>
        </p:txBody>
      </p:sp>
      <p:sp>
        <p:nvSpPr>
          <p:cNvPr id="4" name="Slide Number Placeholder 3"/>
          <p:cNvSpPr>
            <a:spLocks noGrp="1"/>
          </p:cNvSpPr>
          <p:nvPr>
            <p:ph type="sldNum" sz="quarter" idx="10"/>
          </p:nvPr>
        </p:nvSpPr>
        <p:spPr/>
        <p:txBody>
          <a:bodyPr/>
          <a:lstStyle/>
          <a:p>
            <a:fld id="{E7AEEDE3-5F9F-49F0-8B47-A3EFC1166BFD}" type="slidenum">
              <a:rPr lang="en-US" smtClean="0"/>
              <a:pPr/>
              <a:t>90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smtClean="0"/>
          </a:p>
        </p:txBody>
      </p:sp>
      <p:sp>
        <p:nvSpPr>
          <p:cNvPr id="4" name="Slide Number Placeholder 3"/>
          <p:cNvSpPr>
            <a:spLocks noGrp="1"/>
          </p:cNvSpPr>
          <p:nvPr>
            <p:ph type="sldNum" sz="quarter" idx="10"/>
          </p:nvPr>
        </p:nvSpPr>
        <p:spPr/>
        <p:txBody>
          <a:bodyPr/>
          <a:lstStyle/>
          <a:p>
            <a:fld id="{E7AEEDE3-5F9F-49F0-8B47-A3EFC1166BFD}" type="slidenum">
              <a:rPr lang="en-US" smtClean="0"/>
              <a:pPr/>
              <a:t>91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AEEDE3-5F9F-49F0-8B47-A3EFC1166BFD}" type="slidenum">
              <a:rPr lang="en-US" smtClean="0"/>
              <a:pPr/>
              <a:t>92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AEEDE3-5F9F-49F0-8B47-A3EFC1166BFD}" type="slidenum">
              <a:rPr lang="en-US" smtClean="0"/>
              <a:pPr/>
              <a:t>121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AEEDE3-5F9F-49F0-8B47-A3EFC1166BFD}" type="slidenum">
              <a:rPr lang="en-US" smtClean="0"/>
              <a:pPr/>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reported incidence of AOCA on TTE was 0.17%, significantly lower compared with 1.07% incidence found at coronary angiography</a:t>
            </a:r>
            <a:endParaRPr lang="en-US" dirty="0"/>
          </a:p>
        </p:txBody>
      </p:sp>
      <p:sp>
        <p:nvSpPr>
          <p:cNvPr id="4" name="Slide Number Placeholder 3"/>
          <p:cNvSpPr>
            <a:spLocks noGrp="1"/>
          </p:cNvSpPr>
          <p:nvPr>
            <p:ph type="sldNum" sz="quarter" idx="10"/>
          </p:nvPr>
        </p:nvSpPr>
        <p:spPr/>
        <p:txBody>
          <a:bodyPr/>
          <a:lstStyle/>
          <a:p>
            <a:fld id="{E7AEEDE3-5F9F-49F0-8B47-A3EFC1166BFD}" type="slidenum">
              <a:rPr lang="en-US" smtClean="0"/>
              <a:pPr/>
              <a:t>14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sz="1200" kern="1200" baseline="0" dirty="0" smtClean="0">
                <a:solidFill>
                  <a:schemeClr val="tx1"/>
                </a:solidFill>
                <a:latin typeface="+mn-lt"/>
                <a:ea typeface="+mn-ea"/>
                <a:cs typeface="+mn-cs"/>
              </a:rPr>
              <a:t>'If a single , common ostium is present, the pattern is considered to represent " s i n g l e " c o ro n a r y  a r t e r y.</a:t>
            </a:r>
            <a:endParaRPr lang="en-US" dirty="0"/>
          </a:p>
        </p:txBody>
      </p:sp>
      <p:sp>
        <p:nvSpPr>
          <p:cNvPr id="4" name="Slide Number Placeholder 3"/>
          <p:cNvSpPr>
            <a:spLocks noGrp="1"/>
          </p:cNvSpPr>
          <p:nvPr>
            <p:ph type="sldNum" sz="quarter" idx="10"/>
          </p:nvPr>
        </p:nvSpPr>
        <p:spPr/>
        <p:txBody>
          <a:bodyPr/>
          <a:lstStyle/>
          <a:p>
            <a:fld id="{E7AEEDE3-5F9F-49F0-8B47-A3EFC1166BFD}" type="slidenum">
              <a:rPr lang="en-US" smtClean="0"/>
              <a:pPr/>
              <a:t>17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AEEDE3-5F9F-49F0-8B47-A3EFC1166BFD}" type="slidenum">
              <a:rPr lang="en-US" smtClean="0"/>
              <a:pPr/>
              <a:t>22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Less commonly originates from other pulmonary sinuses or more distally in main or proximal branch pulmonary arteries.</a:t>
            </a:r>
          </a:p>
        </p:txBody>
      </p:sp>
      <p:sp>
        <p:nvSpPr>
          <p:cNvPr id="4" name="Slide Number Placeholder 3"/>
          <p:cNvSpPr>
            <a:spLocks noGrp="1"/>
          </p:cNvSpPr>
          <p:nvPr>
            <p:ph type="sldNum" sz="quarter" idx="10"/>
          </p:nvPr>
        </p:nvSpPr>
        <p:spPr/>
        <p:txBody>
          <a:bodyPr/>
          <a:lstStyle/>
          <a:p>
            <a:fld id="{E7AEEDE3-5F9F-49F0-8B47-A3EFC1166BFD}" type="slidenum">
              <a:rPr lang="en-US" smtClean="0"/>
              <a:pPr/>
              <a:t>29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AEEDE3-5F9F-49F0-8B47-A3EFC1166BFD}" type="slidenum">
              <a:rPr lang="en-US" smtClean="0"/>
              <a:pPr/>
              <a:t>47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the LAD opening is usually higher than the </a:t>
            </a:r>
            <a:r>
              <a:rPr lang="en-US" dirty="0" err="1" smtClean="0"/>
              <a:t>LCx</a:t>
            </a:r>
            <a:r>
              <a:rPr lang="en-US" dirty="0" smtClean="0"/>
              <a:t> opening. Traditional left angiographic views can then be performed for both arteries with separate catheters</a:t>
            </a:r>
            <a:endParaRPr lang="en-US" dirty="0"/>
          </a:p>
        </p:txBody>
      </p:sp>
      <p:sp>
        <p:nvSpPr>
          <p:cNvPr id="4" name="Slide Number Placeholder 3"/>
          <p:cNvSpPr>
            <a:spLocks noGrp="1"/>
          </p:cNvSpPr>
          <p:nvPr>
            <p:ph type="sldNum" sz="quarter" idx="10"/>
          </p:nvPr>
        </p:nvSpPr>
        <p:spPr/>
        <p:txBody>
          <a:bodyPr/>
          <a:lstStyle/>
          <a:p>
            <a:fld id="{E7AEEDE3-5F9F-49F0-8B47-A3EFC1166BFD}" type="slidenum">
              <a:rPr lang="en-US" smtClean="0"/>
              <a:pPr/>
              <a:t>57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AAOCA = anomalous aortic origin of a coronary artery; AAOLCA = anomalous aortic origin of the left coronary artery; AAORCA = anomalous aortic origin of the right coronary artery;</a:t>
            </a:r>
          </a:p>
          <a:p>
            <a:endParaRPr lang="en-US" dirty="0"/>
          </a:p>
        </p:txBody>
      </p:sp>
      <p:sp>
        <p:nvSpPr>
          <p:cNvPr id="4" name="Slide Number Placeholder 3"/>
          <p:cNvSpPr>
            <a:spLocks noGrp="1"/>
          </p:cNvSpPr>
          <p:nvPr>
            <p:ph type="sldNum" sz="quarter" idx="10"/>
          </p:nvPr>
        </p:nvSpPr>
        <p:spPr/>
        <p:txBody>
          <a:bodyPr/>
          <a:lstStyle/>
          <a:p>
            <a:fld id="{E7AEEDE3-5F9F-49F0-8B47-A3EFC1166BFD}" type="slidenum">
              <a:rPr lang="en-US" smtClean="0"/>
              <a:pPr/>
              <a:t>77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AB00DD-277A-45F4-AC34-8B3076EAB460}" type="datetimeFigureOut">
              <a:rPr lang="en-US" smtClean="0"/>
              <a:pPr/>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20C84-C5BF-4562-92AC-EE6278524C2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AB00DD-277A-45F4-AC34-8B3076EAB460}" type="datetimeFigureOut">
              <a:rPr lang="en-US" smtClean="0"/>
              <a:pPr/>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20C84-C5BF-4562-92AC-EE6278524C2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AB00DD-277A-45F4-AC34-8B3076EAB460}" type="datetimeFigureOut">
              <a:rPr lang="en-US" smtClean="0"/>
              <a:pPr/>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20C84-C5BF-4562-92AC-EE6278524C2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AB00DD-277A-45F4-AC34-8B3076EAB460}" type="datetimeFigureOut">
              <a:rPr lang="en-US" smtClean="0"/>
              <a:pPr/>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20C84-C5BF-4562-92AC-EE6278524C2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AB00DD-277A-45F4-AC34-8B3076EAB460}" type="datetimeFigureOut">
              <a:rPr lang="en-US" smtClean="0"/>
              <a:pPr/>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20C84-C5BF-4562-92AC-EE6278524C2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AB00DD-277A-45F4-AC34-8B3076EAB460}" type="datetimeFigureOut">
              <a:rPr lang="en-US" smtClean="0"/>
              <a:pPr/>
              <a:t>9/24/2020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20C84-C5BF-4562-92AC-EE6278524C2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AB00DD-277A-45F4-AC34-8B3076EAB460}" type="datetimeFigureOut">
              <a:rPr lang="en-US" smtClean="0"/>
              <a:pPr/>
              <a:t>9/24/2020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520C84-C5BF-4562-92AC-EE6278524C2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AB00DD-277A-45F4-AC34-8B3076EAB460}" type="datetimeFigureOut">
              <a:rPr lang="en-US" smtClean="0"/>
              <a:pPr/>
              <a:t>9/24/2020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520C84-C5BF-4562-92AC-EE6278524C2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AB00DD-277A-45F4-AC34-8B3076EAB460}" type="datetimeFigureOut">
              <a:rPr lang="en-US" smtClean="0"/>
              <a:pPr/>
              <a:t>9/24/2020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520C84-C5BF-4562-92AC-EE6278524C2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AB00DD-277A-45F4-AC34-8B3076EAB460}" type="datetimeFigureOut">
              <a:rPr lang="en-US" smtClean="0"/>
              <a:pPr/>
              <a:t>9/24/2020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20C84-C5BF-4562-92AC-EE6278524C2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AB00DD-277A-45F4-AC34-8B3076EAB460}" type="datetimeFigureOut">
              <a:rPr lang="en-US" smtClean="0"/>
              <a:pPr/>
              <a:t>9/24/2020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20C84-C5BF-4562-92AC-EE6278524C2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AB00DD-277A-45F4-AC34-8B3076EAB460}" type="datetimeFigureOut">
              <a:rPr lang="en-US" smtClean="0"/>
              <a:pPr/>
              <a:t>9/24/2020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520C84-C5BF-4562-92AC-EE6278524C2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ideo" Target="file:///C:\Users\system1\Downloads\RPReplay-Final1600718375.mov"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google.com/search?sxsrf=ALeKk00ickteXFAm9sgYDZxTXMam3M79iQ:1600280163163&amp;q=FUNCTIONAL+CLASSIFICATION+OF+CORONARY+ARTERY+ANOMALIES&amp;spell=1&amp;sa=X&amp;ved=2ahUKEwiFhKqVpO7rAhVb8HMBHeOJCl0QkeECKAB6BAgOEC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C:\Users\system1\Desktop\coronary%20anomaies\RPReplay_Final1600415755.mov" TargetMode="External"/><Relationship Id="rId1" Type="http://schemas.openxmlformats.org/officeDocument/2006/relationships/video" Target="file:///C:\Users\system1\Desktop\coronary%20anomaies\RPReplay_Final1600415592.mp4" TargetMode="Externa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7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ideo" Target="file:///C:\Users\system1\Downloads\IMG_114390533.MOV" TargetMode="External"/></Relationships>
</file>

<file path=ppt/slides/_rels/slide9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6000" b="1" dirty="0" smtClean="0">
                <a:solidFill>
                  <a:schemeClr val="accent6">
                    <a:lumMod val="75000"/>
                  </a:schemeClr>
                </a:solidFill>
              </a:rPr>
              <a:t>CORONARY ARTERY ANOMALIES</a:t>
            </a:r>
            <a:endParaRPr lang="en-US" sz="6000" dirty="0">
              <a:solidFill>
                <a:schemeClr val="accent6">
                  <a:lumMod val="75000"/>
                </a:schemeClr>
              </a:solidFill>
            </a:endParaRPr>
          </a:p>
        </p:txBody>
      </p:sp>
      <p:sp>
        <p:nvSpPr>
          <p:cNvPr id="3" name="Subtitle 2"/>
          <p:cNvSpPr>
            <a:spLocks noGrp="1"/>
          </p:cNvSpPr>
          <p:nvPr>
            <p:ph type="subTitle" idx="1"/>
          </p:nvPr>
        </p:nvSpPr>
        <p:spPr/>
        <p:txBody>
          <a:bodyPr>
            <a:noAutofit/>
          </a:bodyPr>
          <a:lstStyle/>
          <a:p>
            <a:endParaRPr lang="en-US" sz="1800" dirty="0" smtClean="0">
              <a:solidFill>
                <a:srgbClr val="00B050"/>
              </a:solidFill>
              <a:latin typeface="Times New Roman" pitchFamily="18" charset="0"/>
              <a:cs typeface="Times New Roman" pitchFamily="18" charset="0"/>
            </a:endParaRPr>
          </a:p>
          <a:p>
            <a:endParaRPr lang="en-US" sz="1800" dirty="0" smtClean="0">
              <a:solidFill>
                <a:srgbClr val="00B050"/>
              </a:solidFill>
              <a:latin typeface="Times New Roman" pitchFamily="18" charset="0"/>
              <a:cs typeface="Times New Roman" pitchFamily="18" charset="0"/>
            </a:endParaRPr>
          </a:p>
          <a:p>
            <a:r>
              <a:rPr lang="en-US" sz="1800" dirty="0" smtClean="0">
                <a:solidFill>
                  <a:srgbClr val="00B050"/>
                </a:solidFill>
                <a:latin typeface="Times New Roman" pitchFamily="18" charset="0"/>
                <a:cs typeface="Times New Roman" pitchFamily="18" charset="0"/>
              </a:rPr>
              <a:t>  </a:t>
            </a:r>
          </a:p>
          <a:p>
            <a:endParaRPr lang="en-US" sz="1800" dirty="0" smtClean="0">
              <a:solidFill>
                <a:srgbClr val="00B050"/>
              </a:solidFill>
              <a:latin typeface="Times New Roman" pitchFamily="18" charset="0"/>
              <a:cs typeface="Times New Roman" pitchFamily="18" charset="0"/>
            </a:endParaRPr>
          </a:p>
          <a:p>
            <a:r>
              <a:rPr lang="en-US" sz="1800" dirty="0" smtClean="0">
                <a:solidFill>
                  <a:srgbClr val="00B050"/>
                </a:solidFill>
                <a:latin typeface="Times New Roman" pitchFamily="18" charset="0"/>
                <a:cs typeface="Times New Roman" pitchFamily="18" charset="0"/>
              </a:rPr>
              <a:t>By</a:t>
            </a:r>
          </a:p>
          <a:p>
            <a:r>
              <a:rPr lang="en-US" sz="1800" dirty="0" smtClean="0">
                <a:solidFill>
                  <a:srgbClr val="00B050"/>
                </a:solidFill>
                <a:latin typeface="Times New Roman" pitchFamily="18" charset="0"/>
                <a:cs typeface="Times New Roman" pitchFamily="18" charset="0"/>
              </a:rPr>
              <a:t> Dr </a:t>
            </a:r>
            <a:r>
              <a:rPr lang="en-US" sz="1800" dirty="0" err="1" smtClean="0">
                <a:solidFill>
                  <a:srgbClr val="00B050"/>
                </a:solidFill>
                <a:latin typeface="Times New Roman" pitchFamily="18" charset="0"/>
                <a:cs typeface="Times New Roman" pitchFamily="18" charset="0"/>
              </a:rPr>
              <a:t>Balamurugan</a:t>
            </a:r>
            <a:r>
              <a:rPr lang="en-US" sz="1800" dirty="0" smtClean="0">
                <a:solidFill>
                  <a:srgbClr val="00B050"/>
                </a:solidFill>
                <a:latin typeface="Times New Roman" pitchFamily="18" charset="0"/>
                <a:cs typeface="Times New Roman" pitchFamily="18" charset="0"/>
              </a:rPr>
              <a:t> T</a:t>
            </a:r>
          </a:p>
          <a:p>
            <a:r>
              <a:rPr lang="en-US" sz="1800" dirty="0" smtClean="0">
                <a:solidFill>
                  <a:srgbClr val="00B050"/>
                </a:solidFill>
                <a:latin typeface="Times New Roman" pitchFamily="18" charset="0"/>
                <a:cs typeface="Times New Roman" pitchFamily="18" charset="0"/>
              </a:rPr>
              <a:t>Dept of cardiology</a:t>
            </a:r>
          </a:p>
          <a:p>
            <a:r>
              <a:rPr lang="en-US" sz="1800" dirty="0" err="1" smtClean="0">
                <a:solidFill>
                  <a:srgbClr val="00B050"/>
                </a:solidFill>
                <a:latin typeface="Times New Roman" pitchFamily="18" charset="0"/>
                <a:cs typeface="Times New Roman" pitchFamily="18" charset="0"/>
              </a:rPr>
              <a:t>Cailcut</a:t>
            </a:r>
            <a:r>
              <a:rPr lang="en-US" sz="1800" dirty="0" smtClean="0">
                <a:solidFill>
                  <a:srgbClr val="00B050"/>
                </a:solidFill>
                <a:latin typeface="Times New Roman" pitchFamily="18" charset="0"/>
                <a:cs typeface="Times New Roman" pitchFamily="18" charset="0"/>
              </a:rPr>
              <a:t> medical college </a:t>
            </a:r>
            <a:endParaRPr lang="en-US" sz="1800" dirty="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5257800"/>
          </a:xfrm>
        </p:spPr>
        <p:txBody>
          <a:bodyPr>
            <a:normAutofit lnSpcReduction="10000"/>
          </a:bodyPr>
          <a:lstStyle/>
          <a:p>
            <a:pPr marL="469900" indent="-457834" algn="just">
              <a:lnSpc>
                <a:spcPct val="200000"/>
              </a:lnSpc>
              <a:spcBef>
                <a:spcPts val="705"/>
              </a:spcBef>
              <a:buAutoNum type="arabicParenBoth"/>
              <a:tabLst>
                <a:tab pos="470534" algn="l"/>
              </a:tabLst>
            </a:pPr>
            <a:r>
              <a:rPr lang="en-US" sz="2400" spc="-5" dirty="0" smtClean="0">
                <a:solidFill>
                  <a:srgbClr val="7030A0"/>
                </a:solidFill>
                <a:latin typeface="Times New Roman" pitchFamily="18" charset="0"/>
                <a:cs typeface="Times New Roman" pitchFamily="18" charset="0"/>
              </a:rPr>
              <a:t>Normal </a:t>
            </a:r>
            <a:r>
              <a:rPr lang="en-US" sz="2400" spc="-10" dirty="0" smtClean="0">
                <a:solidFill>
                  <a:srgbClr val="7030A0"/>
                </a:solidFill>
                <a:latin typeface="Times New Roman" pitchFamily="18" charset="0"/>
                <a:cs typeface="Times New Roman" pitchFamily="18" charset="0"/>
              </a:rPr>
              <a:t>coronary </a:t>
            </a:r>
            <a:r>
              <a:rPr lang="en-US" sz="2400" spc="-35" dirty="0" smtClean="0">
                <a:solidFill>
                  <a:srgbClr val="7030A0"/>
                </a:solidFill>
                <a:latin typeface="Times New Roman" pitchFamily="18" charset="0"/>
                <a:cs typeface="Times New Roman" pitchFamily="18" charset="0"/>
              </a:rPr>
              <a:t>anatomy</a:t>
            </a:r>
            <a:r>
              <a:rPr lang="en-US" sz="2400" spc="-35" dirty="0" smtClean="0">
                <a:latin typeface="Times New Roman" pitchFamily="18" charset="0"/>
                <a:cs typeface="Times New Roman" pitchFamily="18" charset="0"/>
              </a:rPr>
              <a:t>, </a:t>
            </a:r>
            <a:r>
              <a:rPr lang="en-US" sz="2400" spc="-10" dirty="0" smtClean="0">
                <a:latin typeface="Times New Roman" pitchFamily="18" charset="0"/>
                <a:cs typeface="Times New Roman" pitchFamily="18" charset="0"/>
              </a:rPr>
              <a:t>defined </a:t>
            </a:r>
            <a:r>
              <a:rPr lang="en-US" sz="2400" dirty="0" smtClean="0">
                <a:latin typeface="Times New Roman" pitchFamily="18" charset="0"/>
                <a:cs typeface="Times New Roman" pitchFamily="18" charset="0"/>
              </a:rPr>
              <a:t>as </a:t>
            </a:r>
            <a:r>
              <a:rPr lang="en-US" sz="2400" spc="-20" dirty="0" smtClean="0">
                <a:latin typeface="Times New Roman" pitchFamily="18" charset="0"/>
                <a:cs typeface="Times New Roman" pitchFamily="18" charset="0"/>
              </a:rPr>
              <a:t>any </a:t>
            </a:r>
            <a:r>
              <a:rPr lang="en-US" sz="2400" spc="-5" dirty="0" smtClean="0">
                <a:latin typeface="Times New Roman" pitchFamily="18" charset="0"/>
                <a:cs typeface="Times New Roman" pitchFamily="18" charset="0"/>
              </a:rPr>
              <a:t>morphological </a:t>
            </a:r>
            <a:r>
              <a:rPr lang="en-US" sz="2400" spc="-10" dirty="0" smtClean="0">
                <a:latin typeface="Times New Roman" pitchFamily="18" charset="0"/>
                <a:cs typeface="Times New Roman" pitchFamily="18" charset="0"/>
              </a:rPr>
              <a:t>characteristics </a:t>
            </a:r>
            <a:r>
              <a:rPr lang="en-US" sz="2400" spc="-5" dirty="0" smtClean="0">
                <a:latin typeface="Times New Roman" pitchFamily="18" charset="0"/>
                <a:cs typeface="Times New Roman" pitchFamily="18" charset="0"/>
              </a:rPr>
              <a:t>seen</a:t>
            </a:r>
            <a:r>
              <a:rPr lang="en-US" sz="2400" spc="55"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in &gt; 1% </a:t>
            </a:r>
            <a:r>
              <a:rPr lang="en-US" sz="2400" spc="-5" dirty="0" smtClean="0">
                <a:latin typeface="Times New Roman" pitchFamily="18" charset="0"/>
                <a:cs typeface="Times New Roman" pitchFamily="18" charset="0"/>
              </a:rPr>
              <a:t>of unselected sample. This </a:t>
            </a:r>
            <a:r>
              <a:rPr lang="en-US" sz="2400" spc="-10" dirty="0" smtClean="0">
                <a:latin typeface="Times New Roman" pitchFamily="18" charset="0"/>
                <a:cs typeface="Times New Roman" pitchFamily="18" charset="0"/>
              </a:rPr>
              <a:t>group </a:t>
            </a:r>
            <a:r>
              <a:rPr lang="en-US" sz="2400" dirty="0" smtClean="0">
                <a:latin typeface="Times New Roman" pitchFamily="18" charset="0"/>
                <a:cs typeface="Times New Roman" pitchFamily="18" charset="0"/>
              </a:rPr>
              <a:t>also includes </a:t>
            </a:r>
            <a:r>
              <a:rPr lang="en-US" sz="2400" spc="-5" dirty="0" smtClean="0">
                <a:latin typeface="Times New Roman" pitchFamily="18" charset="0"/>
                <a:cs typeface="Times New Roman" pitchFamily="18" charset="0"/>
              </a:rPr>
              <a:t>normal </a:t>
            </a:r>
            <a:r>
              <a:rPr lang="en-US" sz="2400" spc="-10" dirty="0" smtClean="0">
                <a:latin typeface="Times New Roman" pitchFamily="18" charset="0"/>
                <a:cs typeface="Times New Roman" pitchFamily="18" charset="0"/>
              </a:rPr>
              <a:t>anatomical  variants, defined </a:t>
            </a:r>
            <a:r>
              <a:rPr lang="en-US" sz="2400" dirty="0" smtClean="0">
                <a:latin typeface="Times New Roman" pitchFamily="18" charset="0"/>
                <a:cs typeface="Times New Roman" pitchFamily="18" charset="0"/>
              </a:rPr>
              <a:t>as </a:t>
            </a:r>
            <a:r>
              <a:rPr lang="en-US" sz="2400" spc="-10" dirty="0" smtClean="0">
                <a:latin typeface="Times New Roman" pitchFamily="18" charset="0"/>
                <a:cs typeface="Times New Roman" pitchFamily="18" charset="0"/>
              </a:rPr>
              <a:t>alternative </a:t>
            </a:r>
            <a:r>
              <a:rPr lang="en-US" sz="2400" dirty="0" smtClean="0">
                <a:latin typeface="Times New Roman" pitchFamily="18" charset="0"/>
                <a:cs typeface="Times New Roman" pitchFamily="18" charset="0"/>
              </a:rPr>
              <a:t>and </a:t>
            </a:r>
            <a:r>
              <a:rPr lang="en-US" sz="2400" spc="-10" dirty="0" smtClean="0">
                <a:latin typeface="Times New Roman" pitchFamily="18" charset="0"/>
                <a:cs typeface="Times New Roman" pitchFamily="18" charset="0"/>
              </a:rPr>
              <a:t>relatively </a:t>
            </a:r>
            <a:r>
              <a:rPr lang="en-US" sz="2400" spc="-5" dirty="0" smtClean="0">
                <a:latin typeface="Times New Roman" pitchFamily="18" charset="0"/>
                <a:cs typeface="Times New Roman" pitchFamily="18" charset="0"/>
              </a:rPr>
              <a:t>unusual morphological </a:t>
            </a:r>
            <a:r>
              <a:rPr lang="en-US" sz="2400" spc="-20" dirty="0" smtClean="0">
                <a:latin typeface="Times New Roman" pitchFamily="18" charset="0"/>
                <a:cs typeface="Times New Roman" pitchFamily="18" charset="0"/>
              </a:rPr>
              <a:t>feature  </a:t>
            </a:r>
            <a:r>
              <a:rPr lang="en-US" sz="2400" spc="-5" dirty="0" smtClean="0">
                <a:latin typeface="Times New Roman" pitchFamily="18" charset="0"/>
                <a:cs typeface="Times New Roman" pitchFamily="18" charset="0"/>
              </a:rPr>
              <a:t>observed </a:t>
            </a:r>
            <a:r>
              <a:rPr lang="en-US" sz="2400" dirty="0" smtClean="0">
                <a:latin typeface="Times New Roman" pitchFamily="18" charset="0"/>
                <a:cs typeface="Times New Roman" pitchFamily="18" charset="0"/>
              </a:rPr>
              <a:t>in &gt; 1% </a:t>
            </a:r>
            <a:r>
              <a:rPr lang="en-US" sz="2400" spc="-5" dirty="0" smtClean="0">
                <a:latin typeface="Times New Roman" pitchFamily="18" charset="0"/>
                <a:cs typeface="Times New Roman" pitchFamily="18" charset="0"/>
              </a:rPr>
              <a:t>of </a:t>
            </a:r>
            <a:r>
              <a:rPr lang="en-US" sz="2400" dirty="0" smtClean="0">
                <a:latin typeface="Times New Roman" pitchFamily="18" charset="0"/>
                <a:cs typeface="Times New Roman" pitchFamily="18" charset="0"/>
              </a:rPr>
              <a:t>the </a:t>
            </a:r>
            <a:r>
              <a:rPr lang="en-US" sz="2400" spc="-5" dirty="0" smtClean="0">
                <a:latin typeface="Times New Roman" pitchFamily="18" charset="0"/>
                <a:cs typeface="Times New Roman" pitchFamily="18" charset="0"/>
              </a:rPr>
              <a:t>population;</a:t>
            </a:r>
            <a:r>
              <a:rPr lang="en-US" sz="2400" spc="-3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and</a:t>
            </a:r>
          </a:p>
          <a:p>
            <a:pPr marL="12700" marR="127635" algn="just">
              <a:lnSpc>
                <a:spcPct val="200000"/>
              </a:lnSpc>
              <a:spcBef>
                <a:spcPts val="1675"/>
              </a:spcBef>
              <a:buAutoNum type="arabicParenBoth" startAt="2"/>
              <a:tabLst>
                <a:tab pos="419734" algn="l"/>
              </a:tabLst>
            </a:pPr>
            <a:r>
              <a:rPr lang="en-US" sz="2400" dirty="0" smtClean="0">
                <a:latin typeface="Times New Roman" pitchFamily="18" charset="0"/>
                <a:cs typeface="Times New Roman" pitchFamily="18" charset="0"/>
              </a:rPr>
              <a:t> </a:t>
            </a:r>
            <a:r>
              <a:rPr lang="en-US" sz="2400" dirty="0" smtClean="0">
                <a:solidFill>
                  <a:srgbClr val="7030A0"/>
                </a:solidFill>
                <a:latin typeface="Times New Roman" pitchFamily="18" charset="0"/>
                <a:cs typeface="Times New Roman" pitchFamily="18" charset="0"/>
              </a:rPr>
              <a:t>Anomalous </a:t>
            </a:r>
            <a:r>
              <a:rPr lang="en-US" sz="2400" spc="-10" dirty="0" smtClean="0">
                <a:solidFill>
                  <a:srgbClr val="7030A0"/>
                </a:solidFill>
                <a:latin typeface="Times New Roman" pitchFamily="18" charset="0"/>
                <a:cs typeface="Times New Roman" pitchFamily="18" charset="0"/>
              </a:rPr>
              <a:t>coronary </a:t>
            </a:r>
            <a:r>
              <a:rPr lang="en-US" sz="2400" spc="-35" dirty="0" smtClean="0">
                <a:solidFill>
                  <a:srgbClr val="7030A0"/>
                </a:solidFill>
                <a:latin typeface="Times New Roman" pitchFamily="18" charset="0"/>
                <a:cs typeface="Times New Roman" pitchFamily="18" charset="0"/>
              </a:rPr>
              <a:t>anatomy</a:t>
            </a:r>
            <a:r>
              <a:rPr lang="en-US" sz="2400" spc="-35" dirty="0" smtClean="0">
                <a:latin typeface="Times New Roman" pitchFamily="18" charset="0"/>
                <a:cs typeface="Times New Roman" pitchFamily="18" charset="0"/>
              </a:rPr>
              <a:t>, </a:t>
            </a:r>
            <a:r>
              <a:rPr lang="en-US" sz="2400" spc="-10" dirty="0" smtClean="0">
                <a:latin typeface="Times New Roman" pitchFamily="18" charset="0"/>
                <a:cs typeface="Times New Roman" pitchFamily="18" charset="0"/>
              </a:rPr>
              <a:t>defined </a:t>
            </a:r>
            <a:r>
              <a:rPr lang="en-US" sz="2400" dirty="0" smtClean="0">
                <a:latin typeface="Times New Roman" pitchFamily="18" charset="0"/>
                <a:cs typeface="Times New Roman" pitchFamily="18" charset="0"/>
              </a:rPr>
              <a:t>as </a:t>
            </a:r>
            <a:r>
              <a:rPr lang="en-US" sz="2400" spc="-5" dirty="0" smtClean="0">
                <a:latin typeface="Times New Roman" pitchFamily="18" charset="0"/>
                <a:cs typeface="Times New Roman" pitchFamily="18" charset="0"/>
              </a:rPr>
              <a:t>morphological </a:t>
            </a:r>
            <a:r>
              <a:rPr lang="en-US" sz="2400" spc="-15" dirty="0" smtClean="0">
                <a:latin typeface="Times New Roman" pitchFamily="18" charset="0"/>
                <a:cs typeface="Times New Roman" pitchFamily="18" charset="0"/>
              </a:rPr>
              <a:t>features found </a:t>
            </a:r>
            <a:r>
              <a:rPr lang="en-US" sz="2400" dirty="0" smtClean="0">
                <a:latin typeface="Times New Roman" pitchFamily="18" charset="0"/>
                <a:cs typeface="Times New Roman" pitchFamily="18" charset="0"/>
              </a:rPr>
              <a:t>in &lt; 1%  </a:t>
            </a:r>
            <a:r>
              <a:rPr lang="en-US" sz="2400" spc="-5" dirty="0" smtClean="0">
                <a:latin typeface="Times New Roman" pitchFamily="18" charset="0"/>
                <a:cs typeface="Times New Roman" pitchFamily="18" charset="0"/>
              </a:rPr>
              <a:t>of </a:t>
            </a:r>
            <a:r>
              <a:rPr lang="en-US" sz="2400" dirty="0" smtClean="0">
                <a:latin typeface="Times New Roman" pitchFamily="18" charset="0"/>
                <a:cs typeface="Times New Roman" pitchFamily="18" charset="0"/>
              </a:rPr>
              <a:t>the</a:t>
            </a:r>
            <a:r>
              <a:rPr lang="en-US" sz="2400" spc="-10" dirty="0" smtClean="0">
                <a:latin typeface="Times New Roman" pitchFamily="18" charset="0"/>
                <a:cs typeface="Times New Roman" pitchFamily="18" charset="0"/>
              </a:rPr>
              <a:t> </a:t>
            </a:r>
            <a:r>
              <a:rPr lang="en-US" sz="2400" spc="-5" dirty="0" smtClean="0">
                <a:latin typeface="Times New Roman" pitchFamily="18" charset="0"/>
                <a:cs typeface="Times New Roman" pitchFamily="18" charset="0"/>
              </a:rPr>
              <a:t>population</a:t>
            </a:r>
            <a:endParaRPr lang="en-US" sz="24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0" indent="0"/>
            <a:r>
              <a:rPr lang="en-IN" sz="6000" b="1" smtClean="0">
                <a:solidFill>
                  <a:srgbClr val="7030A0"/>
                </a:solidFill>
              </a:rPr>
              <a:t/>
            </a:r>
            <a:br>
              <a:rPr lang="en-IN" sz="6000" b="1" smtClean="0">
                <a:solidFill>
                  <a:srgbClr val="7030A0"/>
                </a:solidFill>
              </a:rPr>
            </a:br>
            <a:r>
              <a:rPr lang="en-IN" sz="6000" b="1" smtClean="0">
                <a:solidFill>
                  <a:srgbClr val="7030A0"/>
                </a:solidFill>
              </a:rPr>
              <a:t>        </a:t>
            </a:r>
            <a:br>
              <a:rPr lang="en-IN" sz="6000" b="1" smtClean="0">
                <a:solidFill>
                  <a:srgbClr val="7030A0"/>
                </a:solidFill>
              </a:rPr>
            </a:br>
            <a:r>
              <a:rPr lang="en-IN" sz="6000" b="1" smtClean="0">
                <a:solidFill>
                  <a:srgbClr val="7030A0"/>
                </a:solidFill>
              </a:rPr>
              <a:t/>
            </a:r>
            <a:br>
              <a:rPr lang="en-IN" sz="6000" b="1" smtClean="0">
                <a:solidFill>
                  <a:srgbClr val="7030A0"/>
                </a:solidFill>
              </a:rPr>
            </a:br>
            <a:r>
              <a:rPr lang="en-IN" sz="6000" b="1" smtClean="0">
                <a:solidFill>
                  <a:srgbClr val="7030A0"/>
                </a:solidFill>
              </a:rPr>
              <a:t/>
            </a:r>
            <a:br>
              <a:rPr lang="en-IN" sz="6000" b="1" smtClean="0">
                <a:solidFill>
                  <a:srgbClr val="7030A0"/>
                </a:solidFill>
              </a:rPr>
            </a:br>
            <a:r>
              <a:rPr lang="en-IN" sz="6000" b="1" smtClean="0">
                <a:solidFill>
                  <a:srgbClr val="7030A0"/>
                </a:solidFill>
              </a:rPr>
              <a:t/>
            </a:r>
            <a:br>
              <a:rPr lang="en-IN" sz="6000" b="1" smtClean="0">
                <a:solidFill>
                  <a:srgbClr val="7030A0"/>
                </a:solidFill>
              </a:rPr>
            </a:br>
            <a:r>
              <a:rPr lang="en-IN" sz="6000" b="1" smtClean="0">
                <a:solidFill>
                  <a:srgbClr val="7030A0"/>
                </a:solidFill>
              </a:rPr>
              <a:t/>
            </a:r>
            <a:br>
              <a:rPr lang="en-IN" sz="6000" b="1" smtClean="0">
                <a:solidFill>
                  <a:srgbClr val="7030A0"/>
                </a:solidFill>
              </a:rPr>
            </a:br>
            <a:r>
              <a:rPr lang="en-IN" sz="6000" b="1" smtClean="0">
                <a:solidFill>
                  <a:srgbClr val="7030A0"/>
                </a:solidFill>
              </a:rPr>
              <a:t/>
            </a:r>
            <a:br>
              <a:rPr lang="en-IN" sz="6000" b="1" smtClean="0">
                <a:solidFill>
                  <a:srgbClr val="7030A0"/>
                </a:solidFill>
              </a:rPr>
            </a:br>
            <a:r>
              <a:rPr lang="en-IN" sz="6000" b="1" smtClean="0">
                <a:solidFill>
                  <a:srgbClr val="7030A0"/>
                </a:solidFill>
              </a:rPr>
              <a:t>ANOMALIES OF TERMINATION</a:t>
            </a:r>
            <a:br>
              <a:rPr lang="en-IN" sz="6000" b="1" smtClean="0">
                <a:solidFill>
                  <a:srgbClr val="7030A0"/>
                </a:solidFill>
              </a:rPr>
            </a:br>
            <a:endParaRPr lang="en-US" sz="6000" b="1" dirty="0">
              <a:solidFill>
                <a:srgbClr val="7030A0"/>
              </a:solidFill>
            </a:endParaRPr>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solidFill>
                  <a:srgbClr val="7030A0"/>
                </a:solidFill>
              </a:rPr>
              <a:t>Coronary </a:t>
            </a:r>
            <a:r>
              <a:rPr lang="en-IN" b="1" dirty="0" err="1" smtClean="0">
                <a:solidFill>
                  <a:srgbClr val="7030A0"/>
                </a:solidFill>
              </a:rPr>
              <a:t>Arteriovenous</a:t>
            </a:r>
            <a:r>
              <a:rPr lang="en-IN" b="1" dirty="0" smtClean="0">
                <a:solidFill>
                  <a:srgbClr val="7030A0"/>
                </a:solidFill>
              </a:rPr>
              <a:t> Fistula</a:t>
            </a:r>
            <a:endParaRPr lang="en-US" dirty="0">
              <a:solidFill>
                <a:srgbClr val="7030A0"/>
              </a:solidFill>
            </a:endParaRPr>
          </a:p>
        </p:txBody>
      </p:sp>
      <p:sp>
        <p:nvSpPr>
          <p:cNvPr id="3" name="Content Placeholder 2"/>
          <p:cNvSpPr>
            <a:spLocks noGrp="1"/>
          </p:cNvSpPr>
          <p:nvPr>
            <p:ph idx="1"/>
          </p:nvPr>
        </p:nvSpPr>
        <p:spPr>
          <a:xfrm>
            <a:off x="0" y="1600200"/>
            <a:ext cx="9144000" cy="5257800"/>
          </a:xfrm>
        </p:spPr>
        <p:txBody>
          <a:bodyPr>
            <a:normAutofit fontScale="92500"/>
          </a:bodyPr>
          <a:lstStyle/>
          <a:p>
            <a:pPr algn="just">
              <a:lnSpc>
                <a:spcPct val="150000"/>
              </a:lnSpc>
            </a:pPr>
            <a:r>
              <a:rPr lang="en-IN" sz="2000" dirty="0" smtClean="0">
                <a:latin typeface="Times New Roman" pitchFamily="18" charset="0"/>
                <a:cs typeface="Times New Roman" pitchFamily="18" charset="0"/>
              </a:rPr>
              <a:t>A direct communication between a coronary artery and the lumen of any one of the four cardiac chambers, the coronary sinus or its tributary veins, or the superior vena cava, pulmonary artery or pulmonary veins close to the heart.</a:t>
            </a:r>
          </a:p>
          <a:p>
            <a:pPr algn="just">
              <a:lnSpc>
                <a:spcPct val="150000"/>
              </a:lnSpc>
            </a:pPr>
            <a:r>
              <a:rPr lang="en-IN" sz="2000" dirty="0" smtClean="0">
                <a:latin typeface="Times New Roman" pitchFamily="18" charset="0"/>
                <a:cs typeface="Times New Roman" pitchFamily="18" charset="0"/>
              </a:rPr>
              <a:t>First described by Krause in 1865.</a:t>
            </a:r>
          </a:p>
          <a:p>
            <a:pPr algn="just">
              <a:lnSpc>
                <a:spcPct val="150000"/>
              </a:lnSpc>
            </a:pPr>
            <a:r>
              <a:rPr lang="en-US" sz="2000" dirty="0" smtClean="0">
                <a:latin typeface="Times New Roman" pitchFamily="18" charset="0"/>
                <a:cs typeface="Times New Roman" pitchFamily="18" charset="0"/>
              </a:rPr>
              <a:t>Coronary artery site- </a:t>
            </a:r>
          </a:p>
          <a:p>
            <a:pPr lvl="1" algn="just">
              <a:lnSpc>
                <a:spcPct val="150000"/>
              </a:lnSpc>
            </a:pPr>
            <a:r>
              <a:rPr lang="en-US" sz="2200" dirty="0" smtClean="0">
                <a:latin typeface="Times New Roman" pitchFamily="18" charset="0"/>
                <a:cs typeface="Times New Roman" pitchFamily="18" charset="0"/>
              </a:rPr>
              <a:t>RCA or its branches- 50-55%</a:t>
            </a:r>
          </a:p>
          <a:p>
            <a:pPr lvl="1" algn="just">
              <a:lnSpc>
                <a:spcPct val="150000"/>
              </a:lnSpc>
            </a:pPr>
            <a:r>
              <a:rPr lang="en-US" sz="2200" dirty="0" smtClean="0">
                <a:latin typeface="Times New Roman" pitchFamily="18" charset="0"/>
                <a:cs typeface="Times New Roman" pitchFamily="18" charset="0"/>
              </a:rPr>
              <a:t>Left coronary artery 35%</a:t>
            </a:r>
          </a:p>
          <a:p>
            <a:pPr lvl="1" algn="just">
              <a:lnSpc>
                <a:spcPct val="150000"/>
              </a:lnSpc>
            </a:pPr>
            <a:r>
              <a:rPr lang="en-US" sz="2200" dirty="0" smtClean="0">
                <a:latin typeface="Times New Roman" pitchFamily="18" charset="0"/>
                <a:cs typeface="Times New Roman" pitchFamily="18" charset="0"/>
              </a:rPr>
              <a:t>Both coronary arteries 5%</a:t>
            </a:r>
          </a:p>
          <a:p>
            <a:pPr algn="just">
              <a:lnSpc>
                <a:spcPct val="150000"/>
              </a:lnSpc>
            </a:pPr>
            <a:r>
              <a:rPr lang="en-IN" sz="2000" dirty="0" smtClean="0">
                <a:latin typeface="Times New Roman" pitchFamily="18" charset="0"/>
                <a:cs typeface="Times New Roman" pitchFamily="18" charset="0"/>
              </a:rPr>
              <a:t>Fistula occurs either in the main vessel that continues beyond the fistula (a side-to-side pattern) or at the termination of the main vessel itself or at a branch (an end artery).</a:t>
            </a:r>
          </a:p>
          <a:p>
            <a:pPr algn="just">
              <a:lnSpc>
                <a:spcPct val="150000"/>
              </a:lnSpc>
            </a:pP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304800"/>
            <a:ext cx="9144000" cy="6553200"/>
          </a:xfrm>
        </p:spPr>
        <p:txBody>
          <a:bodyPr>
            <a:noAutofit/>
          </a:bodyPr>
          <a:lstStyle/>
          <a:p>
            <a:pPr algn="just">
              <a:lnSpc>
                <a:spcPct val="170000"/>
              </a:lnSpc>
            </a:pPr>
            <a:endParaRPr lang="en-IN" sz="2000" dirty="0" smtClean="0">
              <a:latin typeface="Times New Roman" pitchFamily="18" charset="0"/>
              <a:cs typeface="Times New Roman" pitchFamily="18" charset="0"/>
            </a:endParaRPr>
          </a:p>
          <a:p>
            <a:pPr algn="just">
              <a:lnSpc>
                <a:spcPct val="170000"/>
              </a:lnSpc>
            </a:pPr>
            <a:r>
              <a:rPr lang="en-IN" sz="2000" dirty="0" smtClean="0">
                <a:latin typeface="Times New Roman" pitchFamily="18" charset="0"/>
                <a:cs typeface="Times New Roman" pitchFamily="18" charset="0"/>
              </a:rPr>
              <a:t>Coronary artery proximal to the fistula is always dilated, elongated and </a:t>
            </a:r>
            <a:r>
              <a:rPr lang="en-IN" sz="2000" dirty="0" err="1" smtClean="0">
                <a:latin typeface="Times New Roman" pitchFamily="18" charset="0"/>
                <a:cs typeface="Times New Roman" pitchFamily="18" charset="0"/>
              </a:rPr>
              <a:t>serpiginous</a:t>
            </a:r>
            <a:r>
              <a:rPr lang="en-IN" sz="2000" dirty="0" smtClean="0">
                <a:latin typeface="Times New Roman" pitchFamily="18" charset="0"/>
                <a:cs typeface="Times New Roman" pitchFamily="18" charset="0"/>
              </a:rPr>
              <a:t>,</a:t>
            </a:r>
          </a:p>
          <a:p>
            <a:pPr algn="just">
              <a:lnSpc>
                <a:spcPct val="170000"/>
              </a:lnSpc>
            </a:pPr>
            <a:r>
              <a:rPr lang="en-US" sz="2000" dirty="0" smtClean="0">
                <a:latin typeface="Times New Roman" pitchFamily="18" charset="0"/>
                <a:cs typeface="Times New Roman" pitchFamily="18" charset="0"/>
              </a:rPr>
              <a:t>Artery beyond the fistula abruptly reduces in diameter.</a:t>
            </a:r>
          </a:p>
          <a:p>
            <a:pPr algn="just">
              <a:lnSpc>
                <a:spcPct val="170000"/>
              </a:lnSpc>
            </a:pPr>
            <a:r>
              <a:rPr lang="en-IN" sz="2000" dirty="0" smtClean="0">
                <a:solidFill>
                  <a:srgbClr val="00B050"/>
                </a:solidFill>
                <a:latin typeface="Times New Roman" pitchFamily="18" charset="0"/>
                <a:cs typeface="Times New Roman" pitchFamily="18" charset="0"/>
              </a:rPr>
              <a:t>Site of Fistulous Connection</a:t>
            </a:r>
          </a:p>
          <a:p>
            <a:pPr lvl="1" algn="just">
              <a:lnSpc>
                <a:spcPct val="170000"/>
              </a:lnSpc>
            </a:pPr>
            <a:r>
              <a:rPr lang="en-IN" sz="2000" dirty="0" smtClean="0">
                <a:latin typeface="Times New Roman" pitchFamily="18" charset="0"/>
                <a:cs typeface="Times New Roman" pitchFamily="18" charset="0"/>
              </a:rPr>
              <a:t>&gt; 90% of fistulae open into right heart chambers or their connecting vessels.</a:t>
            </a:r>
          </a:p>
          <a:p>
            <a:pPr lvl="1" algn="just">
              <a:lnSpc>
                <a:spcPct val="170000"/>
              </a:lnSpc>
            </a:pPr>
            <a:r>
              <a:rPr lang="en-IN" sz="2000" dirty="0" smtClean="0">
                <a:latin typeface="Times New Roman" pitchFamily="18" charset="0"/>
                <a:cs typeface="Times New Roman" pitchFamily="18" charset="0"/>
              </a:rPr>
              <a:t>True AV fistulae to the veins themselves (coronary sinus or its major branches or </a:t>
            </a:r>
            <a:r>
              <a:rPr lang="en-IN" sz="2000" dirty="0" err="1" smtClean="0">
                <a:latin typeface="Times New Roman" pitchFamily="18" charset="0"/>
                <a:cs typeface="Times New Roman" pitchFamily="18" charset="0"/>
              </a:rPr>
              <a:t>venae</a:t>
            </a:r>
            <a:r>
              <a:rPr lang="en-IN" sz="2000" dirty="0" smtClean="0">
                <a:latin typeface="Times New Roman" pitchFamily="18" charset="0"/>
                <a:cs typeface="Times New Roman" pitchFamily="18" charset="0"/>
              </a:rPr>
              <a:t> </a:t>
            </a:r>
            <a:r>
              <a:rPr lang="en-IN" sz="2000" dirty="0" err="1" smtClean="0">
                <a:latin typeface="Times New Roman" pitchFamily="18" charset="0"/>
                <a:cs typeface="Times New Roman" pitchFamily="18" charset="0"/>
              </a:rPr>
              <a:t>cavae</a:t>
            </a:r>
            <a:r>
              <a:rPr lang="en-IN" sz="2000" dirty="0" smtClean="0">
                <a:latin typeface="Times New Roman" pitchFamily="18" charset="0"/>
                <a:cs typeface="Times New Roman" pitchFamily="18" charset="0"/>
              </a:rPr>
              <a:t>) are uncommon</a:t>
            </a:r>
          </a:p>
          <a:p>
            <a:pPr lvl="1" algn="just">
              <a:lnSpc>
                <a:spcPct val="170000"/>
              </a:lnSpc>
            </a:pPr>
            <a:r>
              <a:rPr lang="en-IN" sz="2000" dirty="0" smtClean="0">
                <a:latin typeface="Times New Roman" pitchFamily="18" charset="0"/>
                <a:cs typeface="Times New Roman" pitchFamily="18" charset="0"/>
              </a:rPr>
              <a:t>40% connect to RV, 25% to RA, 15%-20% to pulmonary artery, 7% to coronary sinus and only 1% to SVC.</a:t>
            </a:r>
          </a:p>
          <a:p>
            <a:pPr lvl="1" algn="just">
              <a:lnSpc>
                <a:spcPct val="170000"/>
              </a:lnSpc>
            </a:pPr>
            <a:r>
              <a:rPr lang="en-IN" sz="2000" dirty="0" smtClean="0">
                <a:latin typeface="Times New Roman" pitchFamily="18" charset="0"/>
                <a:cs typeface="Times New Roman" pitchFamily="18" charset="0"/>
              </a:rPr>
              <a:t>8% of fistulae drain into left heart chambers or their tributaries, usually LA, less often LV(about 3%), and rarely the proximal pulmonary veins.</a:t>
            </a:r>
          </a:p>
          <a:p>
            <a:pPr algn="just">
              <a:lnSpc>
                <a:spcPct val="170000"/>
              </a:lnSpc>
            </a:pP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62500" lnSpcReduction="20000"/>
          </a:bodyPr>
          <a:lstStyle/>
          <a:p>
            <a:pPr algn="just">
              <a:lnSpc>
                <a:spcPct val="200000"/>
              </a:lnSpc>
            </a:pPr>
            <a:r>
              <a:rPr lang="en-IN" dirty="0" smtClean="0">
                <a:latin typeface="Times New Roman" pitchFamily="18" charset="0"/>
                <a:cs typeface="Times New Roman" pitchFamily="18" charset="0"/>
              </a:rPr>
              <a:t>Fistulae entering the right side of the circulation</a:t>
            </a:r>
          </a:p>
          <a:p>
            <a:pPr lvl="1" algn="just">
              <a:lnSpc>
                <a:spcPct val="200000"/>
              </a:lnSpc>
            </a:pPr>
            <a:r>
              <a:rPr lang="en-IN" dirty="0" smtClean="0">
                <a:latin typeface="Times New Roman" pitchFamily="18" charset="0"/>
                <a:cs typeface="Times New Roman" pitchFamily="18" charset="0"/>
              </a:rPr>
              <a:t>Rapid systolic and diastolic runoff from the aorta.</a:t>
            </a:r>
          </a:p>
          <a:p>
            <a:pPr lvl="1" algn="just">
              <a:lnSpc>
                <a:spcPct val="200000"/>
              </a:lnSpc>
            </a:pPr>
            <a:r>
              <a:rPr lang="en-US" dirty="0" smtClean="0">
                <a:latin typeface="Times New Roman" pitchFamily="18" charset="0"/>
                <a:cs typeface="Times New Roman" pitchFamily="18" charset="0"/>
              </a:rPr>
              <a:t>L- R shunt, </a:t>
            </a:r>
            <a:r>
              <a:rPr lang="en-IN" dirty="0" err="1" smtClean="0">
                <a:latin typeface="Times New Roman" pitchFamily="18" charset="0"/>
                <a:cs typeface="Times New Roman" pitchFamily="18" charset="0"/>
              </a:rPr>
              <a:t>qp</a:t>
            </a:r>
            <a:r>
              <a:rPr lang="en-IN" dirty="0" smtClean="0">
                <a:latin typeface="Times New Roman" pitchFamily="18" charset="0"/>
                <a:cs typeface="Times New Roman" pitchFamily="18" charset="0"/>
              </a:rPr>
              <a:t>/</a:t>
            </a:r>
            <a:r>
              <a:rPr lang="en-IN" dirty="0" err="1" smtClean="0">
                <a:latin typeface="Times New Roman" pitchFamily="18" charset="0"/>
                <a:cs typeface="Times New Roman" pitchFamily="18" charset="0"/>
              </a:rPr>
              <a:t>qs</a:t>
            </a:r>
            <a:r>
              <a:rPr lang="en-IN" dirty="0" smtClean="0">
                <a:latin typeface="Times New Roman" pitchFamily="18" charset="0"/>
                <a:cs typeface="Times New Roman" pitchFamily="18" charset="0"/>
              </a:rPr>
              <a:t> is seldom larger than 1.8.</a:t>
            </a:r>
          </a:p>
          <a:p>
            <a:pPr lvl="1" algn="just">
              <a:lnSpc>
                <a:spcPct val="200000"/>
              </a:lnSpc>
            </a:pPr>
            <a:endParaRPr lang="en-IN" dirty="0" smtClean="0">
              <a:latin typeface="Times New Roman" pitchFamily="18" charset="0"/>
              <a:cs typeface="Times New Roman" pitchFamily="18" charset="0"/>
            </a:endParaRPr>
          </a:p>
          <a:p>
            <a:pPr algn="just">
              <a:lnSpc>
                <a:spcPct val="200000"/>
              </a:lnSpc>
            </a:pPr>
            <a:r>
              <a:rPr lang="en-US" dirty="0" smtClean="0">
                <a:latin typeface="Times New Roman" pitchFamily="18" charset="0"/>
                <a:cs typeface="Times New Roman" pitchFamily="18" charset="0"/>
              </a:rPr>
              <a:t>Left heart fistulae</a:t>
            </a:r>
          </a:p>
          <a:p>
            <a:pPr lvl="1" algn="just">
              <a:lnSpc>
                <a:spcPct val="200000"/>
              </a:lnSpc>
            </a:pPr>
            <a:r>
              <a:rPr lang="en-IN" dirty="0" smtClean="0">
                <a:latin typeface="Times New Roman" pitchFamily="18" charset="0"/>
                <a:cs typeface="Times New Roman" pitchFamily="18" charset="0"/>
              </a:rPr>
              <a:t>Runoff from the aorta during both systole and diastole when fistulae enter LA or only during diastole when they enter LV.</a:t>
            </a:r>
          </a:p>
          <a:p>
            <a:pPr lvl="1" algn="just">
              <a:lnSpc>
                <a:spcPct val="200000"/>
              </a:lnSpc>
            </a:pPr>
            <a:r>
              <a:rPr lang="en-US" dirty="0" smtClean="0">
                <a:latin typeface="Times New Roman" pitchFamily="18" charset="0"/>
                <a:cs typeface="Times New Roman" pitchFamily="18" charset="0"/>
              </a:rPr>
              <a:t>No L-</a:t>
            </a:r>
            <a:r>
              <a:rPr lang="en-US" dirty="0" err="1" smtClean="0">
                <a:latin typeface="Times New Roman" pitchFamily="18" charset="0"/>
                <a:cs typeface="Times New Roman" pitchFamily="18" charset="0"/>
              </a:rPr>
              <a:t>Rshunt</a:t>
            </a:r>
            <a:r>
              <a:rPr lang="en-US" dirty="0" smtClean="0">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030A0"/>
                </a:solidFill>
              </a:rPr>
              <a:t>Clinical features</a:t>
            </a:r>
            <a:endParaRPr lang="en-US" dirty="0">
              <a:solidFill>
                <a:srgbClr val="7030A0"/>
              </a:solidFill>
            </a:endParaRPr>
          </a:p>
        </p:txBody>
      </p:sp>
      <p:sp>
        <p:nvSpPr>
          <p:cNvPr id="3" name="Content Placeholder 2"/>
          <p:cNvSpPr>
            <a:spLocks noGrp="1"/>
          </p:cNvSpPr>
          <p:nvPr>
            <p:ph idx="1"/>
          </p:nvPr>
        </p:nvSpPr>
        <p:spPr>
          <a:xfrm>
            <a:off x="0" y="1219200"/>
            <a:ext cx="9144000" cy="5638800"/>
          </a:xfrm>
        </p:spPr>
        <p:txBody>
          <a:bodyPr>
            <a:normAutofit fontScale="70000" lnSpcReduction="20000"/>
          </a:bodyPr>
          <a:lstStyle/>
          <a:p>
            <a:pPr algn="just">
              <a:lnSpc>
                <a:spcPct val="170000"/>
              </a:lnSpc>
            </a:pPr>
            <a:r>
              <a:rPr lang="en-US" dirty="0" smtClean="0">
                <a:latin typeface="Times New Roman" pitchFamily="18" charset="0"/>
                <a:cs typeface="Times New Roman" pitchFamily="18" charset="0"/>
              </a:rPr>
              <a:t>Most patients present late in life, occasionally in childhood and rarely in infancy.</a:t>
            </a:r>
          </a:p>
          <a:p>
            <a:pPr algn="just">
              <a:lnSpc>
                <a:spcPct val="170000"/>
              </a:lnSpc>
            </a:pPr>
            <a:r>
              <a:rPr lang="en-US" dirty="0" smtClean="0">
                <a:latin typeface="Times New Roman" pitchFamily="18" charset="0"/>
                <a:cs typeface="Times New Roman" pitchFamily="18" charset="0"/>
              </a:rPr>
              <a:t>Most patients asymptomatic; present incidentally with continuous murmur.</a:t>
            </a:r>
          </a:p>
          <a:p>
            <a:pPr algn="just">
              <a:lnSpc>
                <a:spcPct val="170000"/>
              </a:lnSpc>
            </a:pPr>
            <a:r>
              <a:rPr lang="en-US" dirty="0" smtClean="0">
                <a:latin typeface="Times New Roman" pitchFamily="18" charset="0"/>
                <a:cs typeface="Times New Roman" pitchFamily="18" charset="0"/>
              </a:rPr>
              <a:t>80% of patients &lt; 20 years are asymptomatic, only 40% of those older are asymptomatic.</a:t>
            </a:r>
          </a:p>
          <a:p>
            <a:pPr algn="just">
              <a:lnSpc>
                <a:spcPct val="170000"/>
              </a:lnSpc>
            </a:pPr>
            <a:r>
              <a:rPr lang="en-IN" dirty="0" smtClean="0">
                <a:latin typeface="Times New Roman" pitchFamily="18" charset="0"/>
                <a:cs typeface="Times New Roman" pitchFamily="18" charset="0"/>
              </a:rPr>
              <a:t>Most common symptoms are effort </a:t>
            </a:r>
            <a:r>
              <a:rPr lang="en-IN" dirty="0" err="1" smtClean="0">
                <a:latin typeface="Times New Roman" pitchFamily="18" charset="0"/>
                <a:cs typeface="Times New Roman" pitchFamily="18" charset="0"/>
              </a:rPr>
              <a:t>dyspnea</a:t>
            </a:r>
            <a:r>
              <a:rPr lang="en-IN" dirty="0" smtClean="0">
                <a:latin typeface="Times New Roman" pitchFamily="18" charset="0"/>
                <a:cs typeface="Times New Roman" pitchFamily="18" charset="0"/>
              </a:rPr>
              <a:t> and fatigue.</a:t>
            </a:r>
          </a:p>
          <a:p>
            <a:pPr algn="just">
              <a:lnSpc>
                <a:spcPct val="170000"/>
              </a:lnSpc>
            </a:pPr>
            <a:r>
              <a:rPr lang="en-IN" dirty="0" smtClean="0">
                <a:latin typeface="Times New Roman" pitchFamily="18" charset="0"/>
                <a:cs typeface="Times New Roman" pitchFamily="18" charset="0"/>
              </a:rPr>
              <a:t>Heart failure occurs in 12% to 15% of patients presenting for surgery.</a:t>
            </a:r>
          </a:p>
          <a:p>
            <a:pPr lvl="1" algn="just">
              <a:lnSpc>
                <a:spcPct val="170000"/>
              </a:lnSpc>
            </a:pPr>
            <a:r>
              <a:rPr lang="en-US" dirty="0" smtClean="0">
                <a:latin typeface="Times New Roman" pitchFamily="18" charset="0"/>
                <a:cs typeface="Times New Roman" pitchFamily="18" charset="0"/>
              </a:rPr>
              <a:t>Heart failure more common in older patients , </a:t>
            </a:r>
            <a:r>
              <a:rPr lang="en-IN" dirty="0" smtClean="0">
                <a:latin typeface="Times New Roman" pitchFamily="18" charset="0"/>
                <a:cs typeface="Times New Roman" pitchFamily="18" charset="0"/>
              </a:rPr>
              <a:t>fistulous connection to the coronary sinus &amp; RA.</a:t>
            </a:r>
          </a:p>
          <a:p>
            <a:pPr algn="just">
              <a:lnSpc>
                <a:spcPct val="170000"/>
              </a:lnSpc>
            </a:pPr>
            <a:endParaRPr lang="en-IN" dirty="0" smtClean="0">
              <a:latin typeface="Times New Roman" pitchFamily="18" charset="0"/>
              <a:cs typeface="Times New Roman" pitchFamily="18" charset="0"/>
            </a:endParaRPr>
          </a:p>
          <a:p>
            <a:pPr algn="just">
              <a:lnSpc>
                <a:spcPct val="170000"/>
              </a:lnSpc>
            </a:pP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030A0"/>
                </a:solidFill>
              </a:rPr>
              <a:t>Natural history</a:t>
            </a:r>
            <a:endParaRPr lang="en-US" dirty="0">
              <a:solidFill>
                <a:srgbClr val="7030A0"/>
              </a:solidFill>
            </a:endParaRPr>
          </a:p>
        </p:txBody>
      </p:sp>
      <p:sp>
        <p:nvSpPr>
          <p:cNvPr id="3" name="Content Placeholder 2"/>
          <p:cNvSpPr>
            <a:spLocks noGrp="1"/>
          </p:cNvSpPr>
          <p:nvPr>
            <p:ph idx="1"/>
          </p:nvPr>
        </p:nvSpPr>
        <p:spPr>
          <a:xfrm>
            <a:off x="0" y="1600200"/>
            <a:ext cx="9144000" cy="5257800"/>
          </a:xfrm>
        </p:spPr>
        <p:txBody>
          <a:bodyPr>
            <a:normAutofit fontScale="62500" lnSpcReduction="20000"/>
          </a:bodyPr>
          <a:lstStyle/>
          <a:p>
            <a:pPr algn="just">
              <a:lnSpc>
                <a:spcPct val="210000"/>
              </a:lnSpc>
            </a:pPr>
            <a:r>
              <a:rPr lang="en-IN" dirty="0" smtClean="0">
                <a:latin typeface="Times New Roman" pitchFamily="18" charset="0"/>
                <a:cs typeface="Times New Roman" pitchFamily="18" charset="0"/>
              </a:rPr>
              <a:t>Small fistulae remain small, and moderate fistulae slowly increase in size.</a:t>
            </a:r>
          </a:p>
          <a:p>
            <a:pPr algn="just">
              <a:lnSpc>
                <a:spcPct val="210000"/>
              </a:lnSpc>
            </a:pPr>
            <a:r>
              <a:rPr lang="en-IN" dirty="0" smtClean="0">
                <a:latin typeface="Times New Roman" pitchFamily="18" charset="0"/>
                <a:cs typeface="Times New Roman" pitchFamily="18" charset="0"/>
              </a:rPr>
              <a:t>Onset of </a:t>
            </a:r>
            <a:r>
              <a:rPr lang="en-IN" dirty="0" err="1" smtClean="0">
                <a:latin typeface="Times New Roman" pitchFamily="18" charset="0"/>
                <a:cs typeface="Times New Roman" pitchFamily="18" charset="0"/>
              </a:rPr>
              <a:t>dyspnea</a:t>
            </a:r>
            <a:r>
              <a:rPr lang="en-IN" dirty="0" smtClean="0">
                <a:latin typeface="Times New Roman" pitchFamily="18" charset="0"/>
                <a:cs typeface="Times New Roman" pitchFamily="18" charset="0"/>
              </a:rPr>
              <a:t>, heart failure and angina can occur in young patients with large fistulae.</a:t>
            </a:r>
          </a:p>
          <a:p>
            <a:pPr algn="just">
              <a:lnSpc>
                <a:spcPct val="210000"/>
              </a:lnSpc>
            </a:pPr>
            <a:r>
              <a:rPr lang="en-IN" dirty="0" smtClean="0">
                <a:latin typeface="Times New Roman" pitchFamily="18" charset="0"/>
                <a:cs typeface="Times New Roman" pitchFamily="18" charset="0"/>
              </a:rPr>
              <a:t>As shunt is usually moderate, symptoms often do not appear until later in life consequent to long-standing moderate </a:t>
            </a:r>
            <a:r>
              <a:rPr lang="en-IN" dirty="0" err="1" smtClean="0">
                <a:latin typeface="Times New Roman" pitchFamily="18" charset="0"/>
                <a:cs typeface="Times New Roman" pitchFamily="18" charset="0"/>
              </a:rPr>
              <a:t>lv</a:t>
            </a:r>
            <a:r>
              <a:rPr lang="en-IN" dirty="0" smtClean="0">
                <a:latin typeface="Times New Roman" pitchFamily="18" charset="0"/>
                <a:cs typeface="Times New Roman" pitchFamily="18" charset="0"/>
              </a:rPr>
              <a:t> volume overload.</a:t>
            </a:r>
          </a:p>
          <a:p>
            <a:pPr algn="just">
              <a:lnSpc>
                <a:spcPct val="210000"/>
              </a:lnSpc>
            </a:pPr>
            <a:r>
              <a:rPr lang="en-IN" dirty="0" smtClean="0">
                <a:latin typeface="Times New Roman" pitchFamily="18" charset="0"/>
                <a:cs typeface="Times New Roman" pitchFamily="18" charset="0"/>
              </a:rPr>
              <a:t>Maximum prevalence of heart failure occurs in the fifth and sixth decades.</a:t>
            </a:r>
          </a:p>
          <a:p>
            <a:pPr algn="just">
              <a:lnSpc>
                <a:spcPct val="210000"/>
              </a:lnSpc>
            </a:pPr>
            <a:r>
              <a:rPr lang="en-US" dirty="0" smtClean="0">
                <a:latin typeface="Times New Roman" pitchFamily="18" charset="0"/>
                <a:cs typeface="Times New Roman" pitchFamily="18" charset="0"/>
              </a:rPr>
              <a:t>Complications - IE, aneurysm,  spontaneous rupture</a:t>
            </a:r>
          </a:p>
          <a:p>
            <a:pPr algn="just">
              <a:lnSpc>
                <a:spcPct val="210000"/>
              </a:lnSpc>
            </a:pPr>
            <a:r>
              <a:rPr lang="en-US" dirty="0" smtClean="0">
                <a:latin typeface="Times New Roman" pitchFamily="18" charset="0"/>
                <a:cs typeface="Times New Roman" pitchFamily="18" charset="0"/>
              </a:rPr>
              <a:t>Spontaneous closure recorded; very rare.</a:t>
            </a:r>
          </a:p>
          <a:p>
            <a:pPr algn="just">
              <a:lnSpc>
                <a:spcPct val="210000"/>
              </a:lnSpc>
            </a:pPr>
            <a:endParaRPr lang="en-IN" dirty="0" smtClean="0">
              <a:latin typeface="Times New Roman" pitchFamily="18" charset="0"/>
              <a:cs typeface="Times New Roman" pitchFamily="18" charset="0"/>
            </a:endParaRPr>
          </a:p>
          <a:p>
            <a:pPr algn="just">
              <a:lnSpc>
                <a:spcPct val="210000"/>
              </a:lnSpc>
            </a:pPr>
            <a:endParaRPr lang="en-IN" dirty="0" smtClean="0">
              <a:latin typeface="Times New Roman" pitchFamily="18" charset="0"/>
              <a:cs typeface="Times New Roman" pitchFamily="18" charset="0"/>
            </a:endParaRPr>
          </a:p>
          <a:p>
            <a:pPr algn="just">
              <a:lnSpc>
                <a:spcPct val="210000"/>
              </a:lnSpc>
            </a:pP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IN" dirty="0" smtClean="0">
                <a:solidFill>
                  <a:srgbClr val="7030A0"/>
                </a:solidFill>
              </a:rPr>
              <a:t>Diagnosis</a:t>
            </a:r>
            <a:endParaRPr lang="en-US" dirty="0">
              <a:solidFill>
                <a:srgbClr val="7030A0"/>
              </a:solidFill>
            </a:endParaRPr>
          </a:p>
        </p:txBody>
      </p:sp>
      <p:sp>
        <p:nvSpPr>
          <p:cNvPr id="3" name="Content Placeholder 2"/>
          <p:cNvSpPr>
            <a:spLocks noGrp="1"/>
          </p:cNvSpPr>
          <p:nvPr>
            <p:ph idx="1"/>
          </p:nvPr>
        </p:nvSpPr>
        <p:spPr>
          <a:xfrm>
            <a:off x="457200" y="1371600"/>
            <a:ext cx="8229600" cy="4754563"/>
          </a:xfrm>
        </p:spPr>
        <p:txBody>
          <a:bodyPr>
            <a:noAutofit/>
          </a:bodyPr>
          <a:lstStyle/>
          <a:p>
            <a:pPr algn="just">
              <a:lnSpc>
                <a:spcPct val="170000"/>
              </a:lnSpc>
              <a:buNone/>
            </a:pPr>
            <a:r>
              <a:rPr lang="en-US" sz="2000" b="1" i="1" u="sng" dirty="0" smtClean="0">
                <a:solidFill>
                  <a:srgbClr val="00B050"/>
                </a:solidFill>
                <a:latin typeface="Times New Roman" pitchFamily="18" charset="0"/>
                <a:cs typeface="Times New Roman" pitchFamily="18" charset="0"/>
              </a:rPr>
              <a:t>Clinical Examination:</a:t>
            </a:r>
            <a:endParaRPr lang="en-IN" sz="2000" b="1" i="1" u="sng" dirty="0" smtClean="0">
              <a:solidFill>
                <a:srgbClr val="00B050"/>
              </a:solidFill>
              <a:latin typeface="Times New Roman" pitchFamily="18" charset="0"/>
              <a:cs typeface="Times New Roman" pitchFamily="18" charset="0"/>
            </a:endParaRPr>
          </a:p>
          <a:p>
            <a:pPr algn="just">
              <a:lnSpc>
                <a:spcPct val="170000"/>
              </a:lnSpc>
            </a:pPr>
            <a:r>
              <a:rPr lang="en-IN" sz="2000" dirty="0" smtClean="0">
                <a:latin typeface="Times New Roman" pitchFamily="18" charset="0"/>
                <a:cs typeface="Times New Roman" pitchFamily="18" charset="0"/>
              </a:rPr>
              <a:t>Diagnosis is often strongly suspected from physical signs</a:t>
            </a:r>
          </a:p>
          <a:p>
            <a:pPr lvl="1" algn="just">
              <a:lnSpc>
                <a:spcPct val="170000"/>
              </a:lnSpc>
            </a:pPr>
            <a:r>
              <a:rPr lang="en-IN" sz="1600" dirty="0" smtClean="0">
                <a:latin typeface="Times New Roman" pitchFamily="18" charset="0"/>
                <a:cs typeface="Times New Roman" pitchFamily="18" charset="0"/>
              </a:rPr>
              <a:t>Continuous murmur that is maximal to the right of the sternum when the fistula enters RA</a:t>
            </a:r>
          </a:p>
          <a:p>
            <a:pPr lvl="1" algn="just">
              <a:lnSpc>
                <a:spcPct val="170000"/>
              </a:lnSpc>
            </a:pPr>
            <a:r>
              <a:rPr lang="en-IN" sz="1600" dirty="0" smtClean="0">
                <a:latin typeface="Times New Roman" pitchFamily="18" charset="0"/>
                <a:cs typeface="Times New Roman" pitchFamily="18" charset="0"/>
              </a:rPr>
              <a:t>Lower left </a:t>
            </a:r>
            <a:r>
              <a:rPr lang="en-IN" sz="1600" dirty="0" err="1" smtClean="0">
                <a:latin typeface="Times New Roman" pitchFamily="18" charset="0"/>
                <a:cs typeface="Times New Roman" pitchFamily="18" charset="0"/>
              </a:rPr>
              <a:t>sternal</a:t>
            </a:r>
            <a:r>
              <a:rPr lang="en-IN" sz="1600" dirty="0" smtClean="0">
                <a:latin typeface="Times New Roman" pitchFamily="18" charset="0"/>
                <a:cs typeface="Times New Roman" pitchFamily="18" charset="0"/>
              </a:rPr>
              <a:t> edge when it enters RV/LV. </a:t>
            </a:r>
          </a:p>
          <a:p>
            <a:pPr lvl="1" algn="just">
              <a:lnSpc>
                <a:spcPct val="170000"/>
              </a:lnSpc>
            </a:pPr>
            <a:r>
              <a:rPr lang="en-IN" sz="1600" dirty="0" smtClean="0">
                <a:latin typeface="Times New Roman" pitchFamily="18" charset="0"/>
                <a:cs typeface="Times New Roman" pitchFamily="18" charset="0"/>
              </a:rPr>
              <a:t>Murmur may be only diastolic when it enters LV.</a:t>
            </a:r>
          </a:p>
          <a:p>
            <a:pPr lvl="1" algn="just">
              <a:lnSpc>
                <a:spcPct val="170000"/>
              </a:lnSpc>
            </a:pPr>
            <a:r>
              <a:rPr lang="en-US" sz="1600" dirty="0" smtClean="0">
                <a:latin typeface="Times New Roman" pitchFamily="18" charset="0"/>
                <a:cs typeface="Times New Roman" pitchFamily="18" charset="0"/>
              </a:rPr>
              <a:t>Left </a:t>
            </a:r>
            <a:r>
              <a:rPr lang="en-US" sz="1600" dirty="0" err="1" smtClean="0">
                <a:latin typeface="Times New Roman" pitchFamily="18" charset="0"/>
                <a:cs typeface="Times New Roman" pitchFamily="18" charset="0"/>
              </a:rPr>
              <a:t>infraclavicular</a:t>
            </a:r>
            <a:r>
              <a:rPr lang="en-US" sz="1600" dirty="0" smtClean="0">
                <a:latin typeface="Times New Roman" pitchFamily="18" charset="0"/>
                <a:cs typeface="Times New Roman" pitchFamily="18" charset="0"/>
              </a:rPr>
              <a:t> area when it enters PA.</a:t>
            </a:r>
          </a:p>
          <a:p>
            <a:pPr algn="just">
              <a:lnSpc>
                <a:spcPct val="170000"/>
              </a:lnSpc>
            </a:pPr>
            <a:r>
              <a:rPr lang="en-IN" sz="2000" dirty="0" smtClean="0">
                <a:latin typeface="Times New Roman" pitchFamily="18" charset="0"/>
                <a:cs typeface="Times New Roman" pitchFamily="18" charset="0"/>
              </a:rPr>
              <a:t>Systolic thrill is occasionally palpable when the fistula lies </a:t>
            </a:r>
            <a:r>
              <a:rPr lang="en-IN" sz="2000" dirty="0" err="1" smtClean="0">
                <a:latin typeface="Times New Roman" pitchFamily="18" charset="0"/>
                <a:cs typeface="Times New Roman" pitchFamily="18" charset="0"/>
              </a:rPr>
              <a:t>anteriorly</a:t>
            </a:r>
            <a:r>
              <a:rPr lang="en-IN" sz="2000" dirty="0" smtClean="0">
                <a:latin typeface="Times New Roman" pitchFamily="18" charset="0"/>
                <a:cs typeface="Times New Roman" pitchFamily="18" charset="0"/>
              </a:rPr>
              <a:t> (entry into RA/RV).</a:t>
            </a:r>
          </a:p>
          <a:p>
            <a:pPr algn="just">
              <a:lnSpc>
                <a:spcPct val="170000"/>
              </a:lnSpc>
            </a:pPr>
            <a:r>
              <a:rPr lang="en-US" sz="2000" dirty="0" smtClean="0">
                <a:latin typeface="Times New Roman" pitchFamily="18" charset="0"/>
                <a:cs typeface="Times New Roman" pitchFamily="18" charset="0"/>
              </a:rPr>
              <a:t>Large shunts- wide pulse pressure and jerky pulse.</a:t>
            </a:r>
          </a:p>
          <a:p>
            <a:pPr marL="0" indent="0" algn="just">
              <a:lnSpc>
                <a:spcPct val="170000"/>
              </a:lnSpc>
              <a:buNone/>
            </a:pPr>
            <a:endParaRPr lang="en-US" sz="2000" dirty="0" smtClean="0">
              <a:latin typeface="Times New Roman" pitchFamily="18" charset="0"/>
              <a:cs typeface="Times New Roman" pitchFamily="18" charset="0"/>
            </a:endParaRPr>
          </a:p>
          <a:p>
            <a:pPr algn="just">
              <a:lnSpc>
                <a:spcPct val="170000"/>
              </a:lnSpc>
            </a:pP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0"/>
            <a:ext cx="9144000" cy="6858000"/>
          </a:xfrm>
        </p:spPr>
        <p:txBody>
          <a:bodyPr>
            <a:normAutofit fontScale="62500" lnSpcReduction="20000"/>
          </a:bodyPr>
          <a:lstStyle/>
          <a:p>
            <a:pPr algn="just">
              <a:lnSpc>
                <a:spcPct val="170000"/>
              </a:lnSpc>
            </a:pPr>
            <a:r>
              <a:rPr lang="en-US" b="1" i="1" u="sng" dirty="0" smtClean="0">
                <a:latin typeface="Times New Roman" pitchFamily="18" charset="0"/>
                <a:cs typeface="Times New Roman" pitchFamily="18" charset="0"/>
              </a:rPr>
              <a:t>ECG:</a:t>
            </a:r>
          </a:p>
          <a:p>
            <a:pPr algn="just">
              <a:lnSpc>
                <a:spcPct val="170000"/>
              </a:lnSpc>
              <a:buNone/>
            </a:pPr>
            <a:r>
              <a:rPr lang="en-US" dirty="0" smtClean="0">
                <a:latin typeface="Times New Roman" pitchFamily="18" charset="0"/>
                <a:cs typeface="Times New Roman" pitchFamily="18" charset="0"/>
              </a:rPr>
              <a:t>      Normal &gt; 50% cases; RV/LV overload in remainder.</a:t>
            </a:r>
          </a:p>
          <a:p>
            <a:pPr algn="just">
              <a:lnSpc>
                <a:spcPct val="170000"/>
              </a:lnSpc>
            </a:pPr>
            <a:r>
              <a:rPr lang="en-US" b="1" i="1" u="sng" dirty="0" smtClean="0">
                <a:latin typeface="Times New Roman" pitchFamily="18" charset="0"/>
                <a:cs typeface="Times New Roman" pitchFamily="18" charset="0"/>
              </a:rPr>
              <a:t>CXR:</a:t>
            </a:r>
          </a:p>
          <a:p>
            <a:pPr algn="just">
              <a:lnSpc>
                <a:spcPct val="170000"/>
              </a:lnSpc>
              <a:buNone/>
            </a:pPr>
            <a:r>
              <a:rPr lang="en-US" dirty="0" smtClean="0">
                <a:latin typeface="Times New Roman" pitchFamily="18" charset="0"/>
                <a:cs typeface="Times New Roman" pitchFamily="18" charset="0"/>
              </a:rPr>
              <a:t>      May be normal or show mild CM with plethora.</a:t>
            </a:r>
          </a:p>
          <a:p>
            <a:pPr algn="just">
              <a:lnSpc>
                <a:spcPct val="170000"/>
              </a:lnSpc>
            </a:pPr>
            <a:r>
              <a:rPr lang="en-US" b="1" i="1" u="sng" dirty="0" smtClean="0">
                <a:latin typeface="Times New Roman" pitchFamily="18" charset="0"/>
                <a:cs typeface="Times New Roman" pitchFamily="18" charset="0"/>
              </a:rPr>
              <a:t>ECHO:</a:t>
            </a:r>
          </a:p>
          <a:p>
            <a:pPr algn="just">
              <a:lnSpc>
                <a:spcPct val="170000"/>
              </a:lnSpc>
              <a:buNone/>
            </a:pPr>
            <a:r>
              <a:rPr lang="en-IN" dirty="0" smtClean="0">
                <a:latin typeface="Times New Roman" pitchFamily="18" charset="0"/>
                <a:cs typeface="Times New Roman" pitchFamily="18" charset="0"/>
              </a:rPr>
              <a:t>      Can detect importantly enlarged coronary arteries and may also confirm specific chamber enlargement.</a:t>
            </a:r>
          </a:p>
          <a:p>
            <a:pPr algn="just">
              <a:lnSpc>
                <a:spcPct val="170000"/>
              </a:lnSpc>
            </a:pPr>
            <a:r>
              <a:rPr lang="en-US" b="1" i="1" u="sng" dirty="0" smtClean="0">
                <a:latin typeface="Times New Roman" pitchFamily="18" charset="0"/>
                <a:cs typeface="Times New Roman" pitchFamily="18" charset="0"/>
              </a:rPr>
              <a:t>Cardiac Catheterization: </a:t>
            </a:r>
            <a:r>
              <a:rPr lang="en-US" b="1" i="1" u="sng" dirty="0" err="1" smtClean="0">
                <a:latin typeface="Times New Roman" pitchFamily="18" charset="0"/>
                <a:cs typeface="Times New Roman" pitchFamily="18" charset="0"/>
              </a:rPr>
              <a:t>Aortography</a:t>
            </a:r>
            <a:r>
              <a:rPr lang="en-US" b="1" i="1" u="sng" dirty="0" smtClean="0">
                <a:latin typeface="Times New Roman" pitchFamily="18" charset="0"/>
                <a:cs typeface="Times New Roman" pitchFamily="18" charset="0"/>
              </a:rPr>
              <a:t> and selective coronary angiography</a:t>
            </a:r>
          </a:p>
          <a:p>
            <a:pPr algn="just">
              <a:lnSpc>
                <a:spcPct val="170000"/>
              </a:lnSpc>
              <a:buNone/>
            </a:pPr>
            <a:r>
              <a:rPr lang="en-US" dirty="0" smtClean="0">
                <a:latin typeface="Times New Roman" pitchFamily="18" charset="0"/>
                <a:cs typeface="Times New Roman" pitchFamily="18" charset="0"/>
              </a:rPr>
              <a:t>      Gold standard</a:t>
            </a:r>
          </a:p>
          <a:p>
            <a:pPr algn="just">
              <a:lnSpc>
                <a:spcPct val="170000"/>
              </a:lnSpc>
              <a:buNone/>
            </a:pPr>
            <a:r>
              <a:rPr lang="en-US" dirty="0" smtClean="0">
                <a:latin typeface="Times New Roman" pitchFamily="18" charset="0"/>
                <a:cs typeface="Times New Roman" pitchFamily="18" charset="0"/>
              </a:rPr>
              <a:t>      Calculate L-R shunts and Right heart pressures.</a:t>
            </a:r>
          </a:p>
          <a:p>
            <a:pPr algn="just">
              <a:lnSpc>
                <a:spcPct val="170000"/>
              </a:lnSpc>
            </a:pPr>
            <a:r>
              <a:rPr lang="en-US" b="1" i="1" u="sng" dirty="0" smtClean="0">
                <a:latin typeface="Times New Roman" pitchFamily="18" charset="0"/>
                <a:cs typeface="Times New Roman" pitchFamily="18" charset="0"/>
              </a:rPr>
              <a:t>CTA:</a:t>
            </a:r>
          </a:p>
          <a:p>
            <a:pPr algn="just">
              <a:lnSpc>
                <a:spcPct val="170000"/>
              </a:lnSpc>
              <a:buNone/>
            </a:pPr>
            <a:r>
              <a:rPr lang="en-IN" dirty="0" smtClean="0">
                <a:latin typeface="Times New Roman" pitchFamily="18" charset="0"/>
                <a:cs typeface="Times New Roman" pitchFamily="18" charset="0"/>
              </a:rPr>
              <a:t>      Diagnostic procedure of choice in cases that will not require hemodynamic measurements to make management decisions.</a:t>
            </a:r>
          </a:p>
          <a:p>
            <a:pPr algn="just">
              <a:lnSpc>
                <a:spcPct val="170000"/>
              </a:lnSpc>
            </a:pP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named.jpg"/>
          <p:cNvPicPr>
            <a:picLocks noGrp="1" noChangeAspect="1"/>
          </p:cNvPicPr>
          <p:nvPr>
            <p:ph idx="1"/>
          </p:nvPr>
        </p:nvPicPr>
        <p:blipFill>
          <a:blip r:embed="rId2"/>
          <a:stretch>
            <a:fillRect/>
          </a:stretch>
        </p:blipFill>
        <p:spPr>
          <a:xfrm>
            <a:off x="304800" y="304800"/>
            <a:ext cx="8610600" cy="6248400"/>
          </a:xfr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smtClean="0">
                <a:solidFill>
                  <a:srgbClr val="7030A0"/>
                </a:solidFill>
              </a:rPr>
              <a:t>MANAGEMENT</a:t>
            </a:r>
            <a:endParaRPr lang="en-US" dirty="0">
              <a:solidFill>
                <a:srgbClr val="7030A0"/>
              </a:solidFill>
            </a:endParaRPr>
          </a:p>
        </p:txBody>
      </p:sp>
      <p:sp>
        <p:nvSpPr>
          <p:cNvPr id="3" name="Content Placeholder 2"/>
          <p:cNvSpPr>
            <a:spLocks noGrp="1"/>
          </p:cNvSpPr>
          <p:nvPr>
            <p:ph idx="1"/>
          </p:nvPr>
        </p:nvSpPr>
        <p:spPr>
          <a:xfrm>
            <a:off x="0" y="1219200"/>
            <a:ext cx="9144000" cy="5638800"/>
          </a:xfrm>
        </p:spPr>
        <p:txBody>
          <a:bodyPr>
            <a:normAutofit fontScale="77500" lnSpcReduction="20000"/>
          </a:bodyPr>
          <a:lstStyle/>
          <a:p>
            <a:pPr algn="just">
              <a:lnSpc>
                <a:spcPct val="170000"/>
              </a:lnSpc>
              <a:buNone/>
            </a:pPr>
            <a:r>
              <a:rPr lang="en-US" sz="4000" b="1" dirty="0" smtClean="0">
                <a:solidFill>
                  <a:srgbClr val="00B050"/>
                </a:solidFill>
                <a:latin typeface="Times New Roman" pitchFamily="18" charset="0"/>
                <a:cs typeface="Times New Roman" pitchFamily="18" charset="0"/>
              </a:rPr>
              <a:t>Indications for surgery:</a:t>
            </a:r>
          </a:p>
          <a:p>
            <a:pPr algn="just">
              <a:lnSpc>
                <a:spcPct val="170000"/>
              </a:lnSpc>
            </a:pPr>
            <a:r>
              <a:rPr lang="en-IN" dirty="0" smtClean="0">
                <a:latin typeface="Times New Roman" pitchFamily="18" charset="0"/>
                <a:cs typeface="Times New Roman" pitchFamily="18" charset="0"/>
              </a:rPr>
              <a:t>Recommended that diagnosis of a coronary AV fistula is an indication for operation unless the shunt is small (Q p/Q s &lt; 1.3). </a:t>
            </a:r>
          </a:p>
          <a:p>
            <a:pPr lvl="1" algn="just">
              <a:lnSpc>
                <a:spcPct val="170000"/>
              </a:lnSpc>
            </a:pPr>
            <a:r>
              <a:rPr lang="en-IN" dirty="0" smtClean="0">
                <a:latin typeface="Times New Roman" pitchFamily="18" charset="0"/>
                <a:cs typeface="Times New Roman" pitchFamily="18" charset="0"/>
              </a:rPr>
              <a:t>At least some of these fistulae will increase in size and eventually produce symptoms and heart failure</a:t>
            </a:r>
          </a:p>
          <a:p>
            <a:pPr lvl="1" algn="just">
              <a:lnSpc>
                <a:spcPct val="170000"/>
              </a:lnSpc>
            </a:pPr>
            <a:r>
              <a:rPr lang="en-IN" dirty="0" smtClean="0">
                <a:latin typeface="Times New Roman" pitchFamily="18" charset="0"/>
                <a:cs typeface="Times New Roman" pitchFamily="18" charset="0"/>
              </a:rPr>
              <a:t>Tendency for development of IE</a:t>
            </a:r>
          </a:p>
          <a:p>
            <a:pPr lvl="1" algn="just">
              <a:lnSpc>
                <a:spcPct val="170000"/>
              </a:lnSpc>
            </a:pPr>
            <a:r>
              <a:rPr lang="en-IN" dirty="0" smtClean="0">
                <a:latin typeface="Times New Roman" pitchFamily="18" charset="0"/>
                <a:cs typeface="Times New Roman" pitchFamily="18" charset="0"/>
              </a:rPr>
              <a:t>Low probability of spontaneous closure </a:t>
            </a:r>
          </a:p>
          <a:p>
            <a:pPr lvl="1" algn="just">
              <a:lnSpc>
                <a:spcPct val="170000"/>
              </a:lnSpc>
            </a:pPr>
            <a:r>
              <a:rPr lang="en-IN" dirty="0" smtClean="0">
                <a:latin typeface="Times New Roman" pitchFamily="18" charset="0"/>
                <a:cs typeface="Times New Roman" pitchFamily="18" charset="0"/>
              </a:rPr>
              <a:t>The safety and efficacy of operation.</a:t>
            </a:r>
            <a:endParaRPr lang="en-US" dirty="0" smtClean="0">
              <a:latin typeface="Times New Roman" pitchFamily="18" charset="0"/>
              <a:cs typeface="Times New Roman" pitchFamily="18" charset="0"/>
            </a:endParaRPr>
          </a:p>
          <a:p>
            <a:pPr algn="just">
              <a:lnSpc>
                <a:spcPct val="170000"/>
              </a:lnSpc>
            </a:pPr>
            <a:endParaRPr lang="en-IN" dirty="0" smtClean="0">
              <a:latin typeface="Times New Roman" pitchFamily="18" charset="0"/>
              <a:cs typeface="Times New Roman" pitchFamily="18" charset="0"/>
            </a:endParaRPr>
          </a:p>
          <a:p>
            <a:pPr algn="just">
              <a:lnSpc>
                <a:spcPct val="170000"/>
              </a:lnSpc>
            </a:pP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NORMAL </a:t>
            </a:r>
            <a:r>
              <a:rPr lang="en-US" b="1" dirty="0" smtClean="0"/>
              <a:t>CORONARY</a:t>
            </a:r>
            <a:endParaRPr lang="en-US" dirty="0"/>
          </a:p>
        </p:txBody>
      </p:sp>
      <p:pic>
        <p:nvPicPr>
          <p:cNvPr id="2050" name="Picture 2"/>
          <p:cNvPicPr>
            <a:picLocks noGrp="1" noChangeAspect="1" noChangeArrowheads="1"/>
          </p:cNvPicPr>
          <p:nvPr>
            <p:ph idx="1"/>
          </p:nvPr>
        </p:nvPicPr>
        <p:blipFill>
          <a:blip r:embed="rId2"/>
          <a:srcRect/>
          <a:stretch>
            <a:fillRect/>
          </a:stretch>
        </p:blipFill>
        <p:spPr bwMode="auto">
          <a:xfrm>
            <a:off x="0" y="1600200"/>
            <a:ext cx="5257800" cy="52578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5295900" y="1600200"/>
            <a:ext cx="3848100" cy="3200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pPr algn="just">
              <a:lnSpc>
                <a:spcPct val="170000"/>
              </a:lnSpc>
              <a:buNone/>
            </a:pPr>
            <a:r>
              <a:rPr lang="en-US" sz="4000" b="1" dirty="0" smtClean="0">
                <a:solidFill>
                  <a:srgbClr val="00B050"/>
                </a:solidFill>
                <a:latin typeface="Times New Roman" pitchFamily="18" charset="0"/>
                <a:cs typeface="Times New Roman" pitchFamily="18" charset="0"/>
              </a:rPr>
              <a:t>Surgical options:- </a:t>
            </a:r>
            <a:r>
              <a:rPr lang="en-US" sz="4000" dirty="0" smtClean="0">
                <a:latin typeface="Times New Roman" pitchFamily="18" charset="0"/>
                <a:cs typeface="Times New Roman" pitchFamily="18" charset="0"/>
              </a:rPr>
              <a:t>E</a:t>
            </a:r>
            <a:r>
              <a:rPr lang="en-US" dirty="0" smtClean="0">
                <a:latin typeface="Times New Roman" pitchFamily="18" charset="0"/>
                <a:cs typeface="Times New Roman" pitchFamily="18" charset="0"/>
              </a:rPr>
              <a:t>xternal ligation or </a:t>
            </a:r>
            <a:r>
              <a:rPr lang="en-US" dirty="0" err="1" smtClean="0">
                <a:latin typeface="Times New Roman" pitchFamily="18" charset="0"/>
                <a:cs typeface="Times New Roman" pitchFamily="18" charset="0"/>
              </a:rPr>
              <a:t>intracardiac</a:t>
            </a:r>
            <a:r>
              <a:rPr lang="en-US" dirty="0" smtClean="0">
                <a:latin typeface="Times New Roman" pitchFamily="18" charset="0"/>
                <a:cs typeface="Times New Roman" pitchFamily="18" charset="0"/>
              </a:rPr>
              <a:t> closure on CPB.</a:t>
            </a:r>
          </a:p>
          <a:p>
            <a:pPr algn="just">
              <a:lnSpc>
                <a:spcPct val="170000"/>
              </a:lnSpc>
              <a:buNone/>
            </a:pPr>
            <a:r>
              <a:rPr lang="en-US" sz="4000" b="1" dirty="0" err="1" smtClean="0">
                <a:solidFill>
                  <a:srgbClr val="00B050"/>
                </a:solidFill>
                <a:latin typeface="Times New Roman" pitchFamily="18" charset="0"/>
                <a:cs typeface="Times New Roman" pitchFamily="18" charset="0"/>
              </a:rPr>
              <a:t>Percutaneous</a:t>
            </a:r>
            <a:r>
              <a:rPr lang="en-US" sz="4000" b="1" dirty="0" smtClean="0">
                <a:solidFill>
                  <a:srgbClr val="00B050"/>
                </a:solidFill>
                <a:latin typeface="Times New Roman" pitchFamily="18" charset="0"/>
                <a:cs typeface="Times New Roman" pitchFamily="18" charset="0"/>
              </a:rPr>
              <a:t> occlusion:-  </a:t>
            </a:r>
            <a:r>
              <a:rPr lang="en-US" sz="4000" dirty="0" smtClean="0">
                <a:latin typeface="Times New Roman" pitchFamily="18" charset="0"/>
                <a:cs typeface="Times New Roman" pitchFamily="18" charset="0"/>
              </a:rPr>
              <a:t>D</a:t>
            </a:r>
            <a:r>
              <a:rPr lang="en-US" dirty="0" smtClean="0">
                <a:latin typeface="Times New Roman" pitchFamily="18" charset="0"/>
                <a:cs typeface="Times New Roman" pitchFamily="18" charset="0"/>
              </a:rPr>
              <a:t>etachable balloons, coils, vascular plugs, PDA/ASD/VSD devices.</a:t>
            </a:r>
          </a:p>
          <a:p>
            <a:pPr lvl="1" algn="just">
              <a:lnSpc>
                <a:spcPct val="170000"/>
              </a:lnSpc>
            </a:pPr>
            <a:r>
              <a:rPr lang="en-US" dirty="0" smtClean="0">
                <a:latin typeface="Times New Roman" pitchFamily="18" charset="0"/>
                <a:cs typeface="Times New Roman" pitchFamily="18" charset="0"/>
              </a:rPr>
              <a:t>Ensure no coronary supply to myocardium distal to point of occlusion.</a:t>
            </a:r>
          </a:p>
          <a:p>
            <a:pPr lvl="1" algn="just">
              <a:lnSpc>
                <a:spcPct val="170000"/>
              </a:lnSpc>
            </a:pPr>
            <a:r>
              <a:rPr lang="en-US" dirty="0" smtClean="0">
                <a:latin typeface="Times New Roman" pitchFamily="18" charset="0"/>
                <a:cs typeface="Times New Roman" pitchFamily="18" charset="0"/>
              </a:rPr>
              <a:t>Proximal coronary artery persistently dilated- prone to thrombotic occlusion- long term </a:t>
            </a:r>
            <a:r>
              <a:rPr lang="en-US" dirty="0" err="1" smtClean="0">
                <a:latin typeface="Times New Roman" pitchFamily="18" charset="0"/>
                <a:cs typeface="Times New Roman" pitchFamily="18" charset="0"/>
              </a:rPr>
              <a:t>antiplatelet</a:t>
            </a:r>
            <a:r>
              <a:rPr lang="en-US" dirty="0" smtClean="0">
                <a:latin typeface="Times New Roman" pitchFamily="18" charset="0"/>
                <a:cs typeface="Times New Roman" pitchFamily="18" charset="0"/>
              </a:rPr>
              <a:t> therapy advisable and anticoagulation proposed in patients with moderate persistent </a:t>
            </a:r>
            <a:r>
              <a:rPr lang="en-US" dirty="0" err="1" smtClean="0">
                <a:latin typeface="Times New Roman" pitchFamily="18" charset="0"/>
                <a:cs typeface="Times New Roman" pitchFamily="18" charset="0"/>
              </a:rPr>
              <a:t>aneurysmal</a:t>
            </a:r>
            <a:r>
              <a:rPr lang="en-US" dirty="0" smtClean="0">
                <a:latin typeface="Times New Roman" pitchFamily="18" charset="0"/>
                <a:cs typeface="Times New Roman" pitchFamily="18" charset="0"/>
              </a:rPr>
              <a:t> dilation.</a:t>
            </a:r>
          </a:p>
          <a:p>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RPReplay-Final1600718375.mov">
            <a:hlinkClick r:id="" action="ppaction://media"/>
          </p:cNvPr>
          <p:cNvPicPr>
            <a:picLocks noGrp="1" noRot="1" noChangeAspect="1"/>
          </p:cNvPicPr>
          <p:nvPr>
            <p:ph idx="1"/>
            <a:videoFile r:link="rId1"/>
          </p:nvPr>
        </p:nvPicPr>
        <p:blipFill>
          <a:blip r:embed="rId3"/>
          <a:stretch>
            <a:fillRect/>
          </a:stretch>
        </p:blipFill>
        <p:spPr>
          <a:xfrm>
            <a:off x="457200" y="304800"/>
            <a:ext cx="8229600" cy="617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solidFill>
                  <a:srgbClr val="0070C0"/>
                </a:solidFill>
              </a:rPr>
              <a:t/>
            </a:r>
            <a:br>
              <a:rPr lang="en-US" b="1" i="1" dirty="0" smtClean="0">
                <a:solidFill>
                  <a:srgbClr val="0070C0"/>
                </a:solidFill>
              </a:rPr>
            </a:br>
            <a:r>
              <a:rPr lang="en-US" b="1" dirty="0" smtClean="0">
                <a:solidFill>
                  <a:srgbClr val="7030A0"/>
                </a:solidFill>
                <a:latin typeface="Times New Roman" pitchFamily="18" charset="0"/>
                <a:cs typeface="Times New Roman" pitchFamily="18" charset="0"/>
              </a:rPr>
              <a:t>SYSTEMIC TERMINATION</a:t>
            </a:r>
            <a:br>
              <a:rPr lang="en-US" b="1" dirty="0" smtClean="0">
                <a:solidFill>
                  <a:srgbClr val="7030A0"/>
                </a:solidFill>
                <a:latin typeface="Times New Roman" pitchFamily="18" charset="0"/>
                <a:cs typeface="Times New Roman" pitchFamily="18" charset="0"/>
              </a:rPr>
            </a:br>
            <a:endParaRPr lang="en-US" dirty="0">
              <a:solidFill>
                <a:srgbClr val="7030A0"/>
              </a:solidFill>
              <a:latin typeface="Times New Roman" pitchFamily="18" charset="0"/>
              <a:cs typeface="Times New Roman" pitchFamily="18" charset="0"/>
            </a:endParaRPr>
          </a:p>
        </p:txBody>
      </p:sp>
      <p:sp>
        <p:nvSpPr>
          <p:cNvPr id="3" name="Content Placeholder 2"/>
          <p:cNvSpPr>
            <a:spLocks noGrp="1"/>
          </p:cNvSpPr>
          <p:nvPr>
            <p:ph idx="1"/>
          </p:nvPr>
        </p:nvSpPr>
        <p:spPr>
          <a:xfrm>
            <a:off x="0" y="1600200"/>
            <a:ext cx="9144000" cy="4953000"/>
          </a:xfrm>
        </p:spPr>
        <p:txBody>
          <a:bodyPr>
            <a:noAutofit/>
          </a:bodyPr>
          <a:lstStyle/>
          <a:p>
            <a:pPr algn="just">
              <a:lnSpc>
                <a:spcPct val="220000"/>
              </a:lnSpc>
            </a:pPr>
            <a:r>
              <a:rPr lang="en-US" sz="1800" dirty="0" smtClean="0">
                <a:latin typeface="Times New Roman" pitchFamily="18" charset="0"/>
                <a:cs typeface="Times New Roman" pitchFamily="18" charset="0"/>
              </a:rPr>
              <a:t>In this CAA the coronary artery terminates into a systemic artery. </a:t>
            </a:r>
          </a:p>
          <a:p>
            <a:pPr algn="just">
              <a:lnSpc>
                <a:spcPct val="220000"/>
              </a:lnSpc>
            </a:pPr>
            <a:r>
              <a:rPr lang="en-US" sz="1800" dirty="0" smtClean="0">
                <a:latin typeface="Times New Roman" pitchFamily="18" charset="0"/>
                <a:cs typeface="Times New Roman" pitchFamily="18" charset="0"/>
              </a:rPr>
              <a:t>This CAA should be differentiated from fistulae - the coronary artery is not enlarged and tortuous. </a:t>
            </a:r>
          </a:p>
          <a:p>
            <a:pPr algn="just">
              <a:lnSpc>
                <a:spcPct val="220000"/>
              </a:lnSpc>
            </a:pPr>
            <a:r>
              <a:rPr lang="en-US" sz="1800" dirty="0" smtClean="0">
                <a:latin typeface="Times New Roman" pitchFamily="18" charset="0"/>
                <a:cs typeface="Times New Roman" pitchFamily="18" charset="0"/>
              </a:rPr>
              <a:t>Systemic termination of a coronary artery is an uncommon finding, but some authors have suggested that the prevalence can be underestimated. </a:t>
            </a:r>
          </a:p>
          <a:p>
            <a:pPr algn="just">
              <a:lnSpc>
                <a:spcPct val="220000"/>
              </a:lnSpc>
            </a:pPr>
            <a:r>
              <a:rPr lang="en-US" sz="1800" dirty="0" smtClean="0">
                <a:latin typeface="Times New Roman" pitchFamily="18" charset="0"/>
                <a:cs typeface="Times New Roman" pitchFamily="18" charset="0"/>
              </a:rPr>
              <a:t>In the absence of a pressure gradient, such as that due to a </a:t>
            </a:r>
            <a:r>
              <a:rPr lang="en-US" sz="1800" dirty="0" err="1" smtClean="0">
                <a:latin typeface="Times New Roman" pitchFamily="18" charset="0"/>
                <a:cs typeface="Times New Roman" pitchFamily="18" charset="0"/>
              </a:rPr>
              <a:t>stenosis</a:t>
            </a:r>
            <a:r>
              <a:rPr lang="en-US" sz="1800" dirty="0" smtClean="0">
                <a:latin typeface="Times New Roman" pitchFamily="18" charset="0"/>
                <a:cs typeface="Times New Roman" pitchFamily="18" charset="0"/>
              </a:rPr>
              <a:t>, a coronary-systemic arterial communication is unlikely to be significant.</a:t>
            </a:r>
            <a:endParaRPr lang="en-US" sz="1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solidFill>
                  <a:srgbClr val="7030A0"/>
                </a:solidFill>
              </a:rPr>
              <a:t/>
            </a:r>
            <a:br>
              <a:rPr lang="en-US" b="1" dirty="0" smtClean="0">
                <a:solidFill>
                  <a:srgbClr val="7030A0"/>
                </a:solidFill>
              </a:rPr>
            </a:br>
            <a:r>
              <a:rPr lang="en-US" b="1" dirty="0" smtClean="0">
                <a:solidFill>
                  <a:srgbClr val="7030A0"/>
                </a:solidFill>
              </a:rPr>
              <a:t> Anomalous collateral coronary arteries</a:t>
            </a:r>
            <a:r>
              <a:rPr lang="en-IN" b="1" dirty="0" smtClean="0">
                <a:solidFill>
                  <a:srgbClr val="7030A0"/>
                </a:solidFill>
              </a:rPr>
              <a:t/>
            </a:r>
            <a:br>
              <a:rPr lang="en-IN" b="1" dirty="0" smtClean="0">
                <a:solidFill>
                  <a:srgbClr val="7030A0"/>
                </a:solidFill>
              </a:rPr>
            </a:br>
            <a:endParaRPr lang="en-US" b="1" dirty="0">
              <a:solidFill>
                <a:srgbClr val="7030A0"/>
              </a:solidFill>
            </a:endParaRPr>
          </a:p>
        </p:txBody>
      </p:sp>
      <p:sp>
        <p:nvSpPr>
          <p:cNvPr id="3" name="Content Placeholder 2"/>
          <p:cNvSpPr>
            <a:spLocks noGrp="1"/>
          </p:cNvSpPr>
          <p:nvPr>
            <p:ph idx="1"/>
          </p:nvPr>
        </p:nvSpPr>
        <p:spPr/>
        <p:txBody>
          <a:bodyPr>
            <a:normAutofit fontScale="70000" lnSpcReduction="20000"/>
          </a:bodyPr>
          <a:lstStyle/>
          <a:p>
            <a:pPr algn="just">
              <a:lnSpc>
                <a:spcPct val="250000"/>
              </a:lnSpc>
            </a:pPr>
            <a:r>
              <a:rPr lang="en-US" dirty="0" smtClean="0">
                <a:latin typeface="Times New Roman" pitchFamily="18" charset="0"/>
                <a:cs typeface="Times New Roman" pitchFamily="18" charset="0"/>
              </a:rPr>
              <a:t>Congenital anomalous collaterals- &gt; 1 mm </a:t>
            </a:r>
            <a:r>
              <a:rPr lang="en-US" dirty="0" err="1" smtClean="0">
                <a:latin typeface="Times New Roman" pitchFamily="18" charset="0"/>
                <a:cs typeface="Times New Roman" pitchFamily="18" charset="0"/>
              </a:rPr>
              <a:t>anastamotic</a:t>
            </a:r>
            <a:r>
              <a:rPr lang="en-US" dirty="0" smtClean="0">
                <a:latin typeface="Times New Roman" pitchFamily="18" charset="0"/>
                <a:cs typeface="Times New Roman" pitchFamily="18" charset="0"/>
              </a:rPr>
              <a:t> communications between adjacent unobstructed coronary arteries or branches.</a:t>
            </a:r>
          </a:p>
          <a:p>
            <a:pPr algn="just">
              <a:lnSpc>
                <a:spcPct val="250000"/>
              </a:lnSpc>
            </a:pPr>
            <a:r>
              <a:rPr lang="en-US" dirty="0" smtClean="0">
                <a:latin typeface="Times New Roman" pitchFamily="18" charset="0"/>
                <a:cs typeface="Times New Roman" pitchFamily="18" charset="0"/>
              </a:rPr>
              <a:t>Prognostic implications: protective in the event of occlusion of one of the connected vessel.</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0" indent="0"/>
            <a:r>
              <a:rPr lang="en-US" sz="6000" b="1" dirty="0" smtClean="0">
                <a:solidFill>
                  <a:srgbClr val="7030A0"/>
                </a:solidFill>
              </a:rPr>
              <a:t/>
            </a:r>
            <a:br>
              <a:rPr lang="en-US" sz="6000" b="1" dirty="0" smtClean="0">
                <a:solidFill>
                  <a:srgbClr val="7030A0"/>
                </a:solidFill>
              </a:rPr>
            </a:br>
            <a:r>
              <a:rPr lang="en-US" sz="6000" b="1" dirty="0" smtClean="0">
                <a:solidFill>
                  <a:srgbClr val="7030A0"/>
                </a:solidFill>
              </a:rPr>
              <a:t/>
            </a:r>
            <a:br>
              <a:rPr lang="en-US" sz="6000" b="1" dirty="0" smtClean="0">
                <a:solidFill>
                  <a:srgbClr val="7030A0"/>
                </a:solidFill>
              </a:rPr>
            </a:br>
            <a:r>
              <a:rPr lang="en-US" sz="6000" b="1" dirty="0" smtClean="0">
                <a:solidFill>
                  <a:srgbClr val="7030A0"/>
                </a:solidFill>
              </a:rPr>
              <a:t>           </a:t>
            </a:r>
            <a:br>
              <a:rPr lang="en-US" sz="6000" b="1" dirty="0" smtClean="0">
                <a:solidFill>
                  <a:srgbClr val="7030A0"/>
                </a:solidFill>
              </a:rPr>
            </a:br>
            <a:r>
              <a:rPr lang="en-US" sz="6000" b="1" dirty="0" smtClean="0">
                <a:solidFill>
                  <a:srgbClr val="7030A0"/>
                </a:solidFill>
              </a:rPr>
              <a:t/>
            </a:r>
            <a:br>
              <a:rPr lang="en-US" sz="6000" b="1" dirty="0" smtClean="0">
                <a:solidFill>
                  <a:srgbClr val="7030A0"/>
                </a:solidFill>
              </a:rPr>
            </a:br>
            <a:r>
              <a:rPr lang="en-US" sz="6000" b="1" dirty="0" smtClean="0">
                <a:solidFill>
                  <a:srgbClr val="7030A0"/>
                </a:solidFill>
              </a:rPr>
              <a:t/>
            </a:r>
            <a:br>
              <a:rPr lang="en-US" sz="6000" b="1" dirty="0" smtClean="0">
                <a:solidFill>
                  <a:srgbClr val="7030A0"/>
                </a:solidFill>
              </a:rPr>
            </a:br>
            <a:r>
              <a:rPr lang="en-US" sz="6000" b="1" dirty="0" smtClean="0">
                <a:solidFill>
                  <a:srgbClr val="7030A0"/>
                </a:solidFill>
              </a:rPr>
              <a:t>Coronary Artery Patterns</a:t>
            </a:r>
            <a:br>
              <a:rPr lang="en-US" sz="6000" b="1" dirty="0" smtClean="0">
                <a:solidFill>
                  <a:srgbClr val="7030A0"/>
                </a:solidFill>
              </a:rPr>
            </a:br>
            <a:r>
              <a:rPr lang="en-US" sz="6000" b="1" dirty="0" smtClean="0">
                <a:solidFill>
                  <a:srgbClr val="7030A0"/>
                </a:solidFill>
              </a:rPr>
              <a:t>with Congenital Heart Defects</a:t>
            </a:r>
            <a:r>
              <a:rPr lang="en-IN" sz="6000" b="1" dirty="0" smtClean="0">
                <a:solidFill>
                  <a:srgbClr val="7030A0"/>
                </a:solidFill>
              </a:rPr>
              <a:t/>
            </a:r>
            <a:br>
              <a:rPr lang="en-IN" sz="6000" b="1" dirty="0" smtClean="0">
                <a:solidFill>
                  <a:srgbClr val="7030A0"/>
                </a:solidFill>
              </a:rPr>
            </a:br>
            <a:endParaRPr lang="en-US" sz="6000" b="1" dirty="0">
              <a:solidFill>
                <a:srgbClr val="7030A0"/>
              </a:solidFill>
            </a:endParaRPr>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7030A0"/>
                </a:solidFill>
                <a:latin typeface="Times New Roman" pitchFamily="18" charset="0"/>
                <a:cs typeface="Times New Roman" pitchFamily="18" charset="0"/>
              </a:rPr>
              <a:t>TOF</a:t>
            </a:r>
            <a:endParaRPr lang="en-US" sz="4800" b="1" dirty="0">
              <a:solidFill>
                <a:srgbClr val="7030A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600200"/>
            <a:ext cx="8229600" cy="5029200"/>
          </a:xfrm>
        </p:spPr>
        <p:txBody>
          <a:bodyPr>
            <a:normAutofit fontScale="70000" lnSpcReduction="20000"/>
          </a:bodyPr>
          <a:lstStyle/>
          <a:p>
            <a:pPr algn="just">
              <a:lnSpc>
                <a:spcPct val="220000"/>
              </a:lnSpc>
            </a:pPr>
            <a:r>
              <a:rPr lang="en-US" dirty="0" smtClean="0">
                <a:latin typeface="Times New Roman" pitchFamily="18" charset="0"/>
                <a:cs typeface="Times New Roman" pitchFamily="18" charset="0"/>
              </a:rPr>
              <a:t>40%- long, large </a:t>
            </a:r>
            <a:r>
              <a:rPr lang="en-US" dirty="0" err="1" smtClean="0">
                <a:latin typeface="Times New Roman" pitchFamily="18" charset="0"/>
                <a:cs typeface="Times New Roman" pitchFamily="18" charset="0"/>
              </a:rPr>
              <a:t>conus</a:t>
            </a:r>
            <a:r>
              <a:rPr lang="en-US" dirty="0" smtClean="0">
                <a:latin typeface="Times New Roman" pitchFamily="18" charset="0"/>
                <a:cs typeface="Times New Roman" pitchFamily="18" charset="0"/>
              </a:rPr>
              <a:t> artery may arise from a separate </a:t>
            </a:r>
            <a:r>
              <a:rPr lang="en-US" dirty="0" err="1" smtClean="0">
                <a:latin typeface="Times New Roman" pitchFamily="18" charset="0"/>
                <a:cs typeface="Times New Roman" pitchFamily="18" charset="0"/>
              </a:rPr>
              <a:t>ostium</a:t>
            </a:r>
            <a:r>
              <a:rPr lang="en-US" dirty="0" smtClean="0">
                <a:latin typeface="Times New Roman" pitchFamily="18" charset="0"/>
                <a:cs typeface="Times New Roman" pitchFamily="18" charset="0"/>
              </a:rPr>
              <a:t>.</a:t>
            </a:r>
          </a:p>
          <a:p>
            <a:pPr algn="just">
              <a:lnSpc>
                <a:spcPct val="220000"/>
              </a:lnSpc>
            </a:pPr>
            <a:r>
              <a:rPr lang="en-US" dirty="0" smtClean="0">
                <a:latin typeface="Times New Roman" pitchFamily="18" charset="0"/>
                <a:cs typeface="Times New Roman" pitchFamily="18" charset="0"/>
              </a:rPr>
              <a:t>4-5%- LAD from RCA</a:t>
            </a:r>
          </a:p>
          <a:p>
            <a:pPr lvl="1" algn="just">
              <a:lnSpc>
                <a:spcPct val="220000"/>
              </a:lnSpc>
            </a:pPr>
            <a:r>
              <a:rPr lang="en-US" dirty="0" smtClean="0">
                <a:latin typeface="Times New Roman" pitchFamily="18" charset="0"/>
                <a:cs typeface="Times New Roman" pitchFamily="18" charset="0"/>
              </a:rPr>
              <a:t>Passes across RVOT</a:t>
            </a:r>
          </a:p>
          <a:p>
            <a:pPr lvl="1" algn="just">
              <a:lnSpc>
                <a:spcPct val="220000"/>
              </a:lnSpc>
            </a:pPr>
            <a:r>
              <a:rPr lang="en-US" dirty="0" smtClean="0">
                <a:latin typeface="Times New Roman" pitchFamily="18" charset="0"/>
                <a:cs typeface="Times New Roman" pitchFamily="18" charset="0"/>
              </a:rPr>
              <a:t>Makes </a:t>
            </a:r>
            <a:r>
              <a:rPr lang="en-US" dirty="0" err="1" smtClean="0">
                <a:latin typeface="Times New Roman" pitchFamily="18" charset="0"/>
                <a:cs typeface="Times New Roman" pitchFamily="18" charset="0"/>
              </a:rPr>
              <a:t>transannular</a:t>
            </a:r>
            <a:r>
              <a:rPr lang="en-US" dirty="0" smtClean="0">
                <a:latin typeface="Times New Roman" pitchFamily="18" charset="0"/>
                <a:cs typeface="Times New Roman" pitchFamily="18" charset="0"/>
              </a:rPr>
              <a:t> incision difficult at surgery.</a:t>
            </a:r>
          </a:p>
          <a:p>
            <a:pPr algn="just">
              <a:lnSpc>
                <a:spcPct val="220000"/>
              </a:lnSpc>
            </a:pPr>
            <a:r>
              <a:rPr lang="en-US" dirty="0" smtClean="0">
                <a:latin typeface="Times New Roman" pitchFamily="18" charset="0"/>
                <a:cs typeface="Times New Roman" pitchFamily="18" charset="0"/>
              </a:rPr>
              <a:t>Occasionally, single coronary from either right or left sinus</a:t>
            </a:r>
          </a:p>
          <a:p>
            <a:pPr lvl="1" algn="just">
              <a:lnSpc>
                <a:spcPct val="220000"/>
              </a:lnSpc>
            </a:pPr>
            <a:r>
              <a:rPr lang="en-US" dirty="0" smtClean="0">
                <a:latin typeface="Times New Roman" pitchFamily="18" charset="0"/>
                <a:cs typeface="Times New Roman" pitchFamily="18" charset="0"/>
              </a:rPr>
              <a:t>May pass across RVOT or behind the aorta.</a:t>
            </a:r>
            <a:endParaRPr lang="en-IN" dirty="0" smtClean="0">
              <a:latin typeface="Times New Roman" pitchFamily="18" charset="0"/>
              <a:cs typeface="Times New Roman" pitchFamily="18" charset="0"/>
            </a:endParaRPr>
          </a:p>
          <a:p>
            <a:pPr algn="just">
              <a:lnSpc>
                <a:spcPct val="220000"/>
              </a:lnSpc>
            </a:pP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latin typeface="Times New Roman" pitchFamily="18" charset="0"/>
                <a:cs typeface="Times New Roman" pitchFamily="18" charset="0"/>
              </a:rPr>
              <a:t>D - TGA</a:t>
            </a:r>
            <a:endParaRPr lang="en-US" b="1" dirty="0">
              <a:solidFill>
                <a:srgbClr val="7030A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lgn="just">
              <a:lnSpc>
                <a:spcPct val="150000"/>
              </a:lnSpc>
            </a:pPr>
            <a:r>
              <a:rPr lang="en-US" sz="2000" dirty="0" smtClean="0">
                <a:latin typeface="Times New Roman" pitchFamily="18" charset="0"/>
                <a:cs typeface="Times New Roman" pitchFamily="18" charset="0"/>
              </a:rPr>
              <a:t>Important to identify anomalies prior to arterial switch</a:t>
            </a:r>
          </a:p>
          <a:p>
            <a:pPr lvl="2" algn="just">
              <a:lnSpc>
                <a:spcPct val="150000"/>
              </a:lnSpc>
            </a:pPr>
            <a:r>
              <a:rPr lang="en-US" sz="1600" dirty="0" smtClean="0">
                <a:latin typeface="Times New Roman" pitchFamily="18" charset="0"/>
                <a:cs typeface="Times New Roman" pitchFamily="18" charset="0"/>
              </a:rPr>
              <a:t>Some patterns difficult to transfer with arterial switch.</a:t>
            </a:r>
          </a:p>
          <a:p>
            <a:pPr algn="just">
              <a:lnSpc>
                <a:spcPct val="150000"/>
              </a:lnSpc>
            </a:pPr>
            <a:r>
              <a:rPr lang="en-US" sz="2000" dirty="0" smtClean="0">
                <a:latin typeface="Times New Roman" pitchFamily="18" charset="0"/>
                <a:cs typeface="Times New Roman" pitchFamily="18" charset="0"/>
              </a:rPr>
              <a:t>Sinuses facing RVOT – Facing sinuses.</a:t>
            </a:r>
          </a:p>
          <a:p>
            <a:pPr algn="just">
              <a:lnSpc>
                <a:spcPct val="150000"/>
              </a:lnSpc>
            </a:pPr>
            <a:r>
              <a:rPr lang="en-US" sz="2000" dirty="0" smtClean="0">
                <a:latin typeface="Times New Roman" pitchFamily="18" charset="0"/>
                <a:cs typeface="Times New Roman" pitchFamily="18" charset="0"/>
              </a:rPr>
              <a:t>Nomenclature of facing sinuses depends on relation of great vessels.</a:t>
            </a:r>
          </a:p>
          <a:p>
            <a:pPr lvl="1" algn="just">
              <a:lnSpc>
                <a:spcPct val="150000"/>
              </a:lnSpc>
            </a:pPr>
            <a:r>
              <a:rPr lang="en-US" sz="2000" dirty="0" smtClean="0">
                <a:latin typeface="Times New Roman" pitchFamily="18" charset="0"/>
                <a:cs typeface="Times New Roman" pitchFamily="18" charset="0"/>
              </a:rPr>
              <a:t>Side by side relationship- anterior or posterior.</a:t>
            </a:r>
          </a:p>
          <a:p>
            <a:pPr lvl="1" algn="just">
              <a:lnSpc>
                <a:spcPct val="150000"/>
              </a:lnSpc>
            </a:pPr>
            <a:r>
              <a:rPr lang="en-US" sz="2000" dirty="0" smtClean="0">
                <a:latin typeface="Times New Roman" pitchFamily="18" charset="0"/>
                <a:cs typeface="Times New Roman" pitchFamily="18" charset="0"/>
              </a:rPr>
              <a:t>Oblique relationship- left anterior or right posterior.</a:t>
            </a:r>
          </a:p>
          <a:p>
            <a:pPr lvl="1" algn="just">
              <a:lnSpc>
                <a:spcPct val="150000"/>
              </a:lnSpc>
            </a:pPr>
            <a:r>
              <a:rPr lang="en-US" sz="2000" dirty="0" smtClean="0">
                <a:latin typeface="Times New Roman" pitchFamily="18" charset="0"/>
                <a:cs typeface="Times New Roman" pitchFamily="18" charset="0"/>
              </a:rPr>
              <a:t>Anterior-posterior relationship- right or left.</a:t>
            </a:r>
          </a:p>
          <a:p>
            <a:pPr marL="457200" lvl="1" indent="0" algn="just">
              <a:lnSpc>
                <a:spcPct val="150000"/>
              </a:lnSpc>
              <a:buNone/>
            </a:pPr>
            <a:endParaRPr lang="en-US" dirty="0" smtClean="0">
              <a:latin typeface="Times New Roman" pitchFamily="18" charset="0"/>
              <a:cs typeface="Times New Roman" pitchFamily="18" charset="0"/>
            </a:endParaRPr>
          </a:p>
          <a:p>
            <a:pPr algn="just">
              <a:lnSpc>
                <a:spcPct val="150000"/>
              </a:lnSpc>
            </a:pPr>
            <a:endParaRPr lang="en-US" sz="2000" dirty="0" smtClean="0">
              <a:latin typeface="Times New Roman" pitchFamily="18" charset="0"/>
              <a:cs typeface="Times New Roman" pitchFamily="18" charset="0"/>
            </a:endParaRPr>
          </a:p>
          <a:p>
            <a:pPr algn="just">
              <a:lnSpc>
                <a:spcPct val="150000"/>
              </a:lnSpc>
            </a:pPr>
            <a:endParaRPr lang="en-IN" sz="2200" dirty="0" smtClean="0">
              <a:latin typeface="Times New Roman" pitchFamily="18" charset="0"/>
              <a:cs typeface="Times New Roman" pitchFamily="18" charset="0"/>
            </a:endParaRPr>
          </a:p>
          <a:p>
            <a:pPr algn="just">
              <a:lnSpc>
                <a:spcPct val="150000"/>
              </a:lnSpc>
            </a:pPr>
            <a:endParaRPr lang="en-US" dirty="0">
              <a:latin typeface="Times New Roman" pitchFamily="18" charset="0"/>
              <a:cs typeface="Times New Roman" pitchFamily="18" charset="0"/>
            </a:endParaRPr>
          </a:p>
        </p:txBody>
      </p:sp>
      <p:pic>
        <p:nvPicPr>
          <p:cNvPr id="4" name="Picture 3"/>
          <p:cNvPicPr>
            <a:picLocks noChangeAspect="1"/>
          </p:cNvPicPr>
          <p:nvPr/>
        </p:nvPicPr>
        <p:blipFill>
          <a:blip r:embed="rId2"/>
          <a:stretch>
            <a:fillRect/>
          </a:stretch>
        </p:blipFill>
        <p:spPr>
          <a:xfrm>
            <a:off x="2362200" y="5105400"/>
            <a:ext cx="5667375" cy="1495425"/>
          </a:xfrm>
          <a:prstGeom prst="rect">
            <a:avLst/>
          </a:prstGeo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dirty="0" smtClean="0">
                <a:solidFill>
                  <a:srgbClr val="7030A0"/>
                </a:solidFill>
                <a:latin typeface="Times New Roman" pitchFamily="18" charset="0"/>
                <a:cs typeface="Times New Roman" pitchFamily="18" charset="0"/>
              </a:rPr>
              <a:t>L - TGA</a:t>
            </a:r>
            <a:endParaRPr lang="en-US" b="1" dirty="0">
              <a:solidFill>
                <a:srgbClr val="7030A0"/>
              </a:solidFill>
              <a:latin typeface="Times New Roman" pitchFamily="18" charset="0"/>
              <a:cs typeface="Times New Roman" pitchFamily="18" charset="0"/>
            </a:endParaRPr>
          </a:p>
        </p:txBody>
      </p:sp>
      <p:sp>
        <p:nvSpPr>
          <p:cNvPr id="3" name="Content Placeholder 2"/>
          <p:cNvSpPr>
            <a:spLocks noGrp="1"/>
          </p:cNvSpPr>
          <p:nvPr>
            <p:ph idx="1"/>
          </p:nvPr>
        </p:nvSpPr>
        <p:spPr>
          <a:xfrm>
            <a:off x="0" y="1600200"/>
            <a:ext cx="6248400" cy="5257800"/>
          </a:xfrm>
        </p:spPr>
        <p:txBody>
          <a:bodyPr>
            <a:normAutofit fontScale="55000" lnSpcReduction="20000"/>
          </a:bodyPr>
          <a:lstStyle/>
          <a:p>
            <a:pPr>
              <a:lnSpc>
                <a:spcPct val="170000"/>
              </a:lnSpc>
            </a:pPr>
            <a:r>
              <a:rPr lang="en-US" dirty="0" smtClean="0"/>
              <a:t>Aorta is anterior and to left of PA </a:t>
            </a:r>
          </a:p>
          <a:p>
            <a:pPr>
              <a:lnSpc>
                <a:spcPct val="170000"/>
              </a:lnSpc>
            </a:pPr>
            <a:r>
              <a:rPr lang="en-US" dirty="0" smtClean="0"/>
              <a:t>Coronary arteries come from facing sinuses</a:t>
            </a:r>
          </a:p>
          <a:p>
            <a:pPr>
              <a:lnSpc>
                <a:spcPct val="170000"/>
              </a:lnSpc>
            </a:pPr>
            <a:r>
              <a:rPr lang="en-US" dirty="0" smtClean="0"/>
              <a:t>Anterior sinus is usually </a:t>
            </a:r>
            <a:r>
              <a:rPr lang="en-US" dirty="0" err="1" smtClean="0"/>
              <a:t>noncoronary</a:t>
            </a:r>
            <a:r>
              <a:rPr lang="en-US" dirty="0" smtClean="0"/>
              <a:t> sinus </a:t>
            </a:r>
          </a:p>
          <a:p>
            <a:pPr>
              <a:lnSpc>
                <a:spcPct val="170000"/>
              </a:lnSpc>
            </a:pPr>
            <a:r>
              <a:rPr lang="en-US" dirty="0" smtClean="0"/>
              <a:t>Morphologic right and left coronaries are concordant with morphologic right and left ventricle.</a:t>
            </a:r>
          </a:p>
          <a:p>
            <a:pPr>
              <a:lnSpc>
                <a:spcPct val="170000"/>
              </a:lnSpc>
            </a:pPr>
            <a:r>
              <a:rPr lang="en-US" dirty="0" smtClean="0"/>
              <a:t>LCA</a:t>
            </a:r>
          </a:p>
          <a:p>
            <a:pPr lvl="1">
              <a:lnSpc>
                <a:spcPct val="170000"/>
              </a:lnSpc>
            </a:pPr>
            <a:r>
              <a:rPr lang="en-US" dirty="0" smtClean="0"/>
              <a:t>Supplies LV, arises from right facing sinus.</a:t>
            </a:r>
          </a:p>
          <a:p>
            <a:pPr>
              <a:lnSpc>
                <a:spcPct val="170000"/>
              </a:lnSpc>
            </a:pPr>
            <a:r>
              <a:rPr lang="en-US" dirty="0" smtClean="0"/>
              <a:t>RCA</a:t>
            </a:r>
          </a:p>
          <a:p>
            <a:pPr lvl="1">
              <a:lnSpc>
                <a:spcPct val="170000"/>
              </a:lnSpc>
            </a:pPr>
            <a:r>
              <a:rPr lang="en-US" dirty="0" smtClean="0"/>
              <a:t>Supplies RV, arises from left facing sinus.</a:t>
            </a:r>
          </a:p>
          <a:p>
            <a:pPr>
              <a:lnSpc>
                <a:spcPct val="170000"/>
              </a:lnSpc>
            </a:pPr>
            <a:r>
              <a:rPr lang="en-US" dirty="0" smtClean="0"/>
              <a:t>Most common variant- single coronary from right facing sinus.</a:t>
            </a:r>
            <a:endParaRPr lang="en-IN" dirty="0" smtClean="0"/>
          </a:p>
          <a:p>
            <a:pPr>
              <a:lnSpc>
                <a:spcPct val="170000"/>
              </a:lnSpc>
            </a:pPr>
            <a:endParaRPr lang="en-US" dirty="0"/>
          </a:p>
        </p:txBody>
      </p:sp>
      <p:pic>
        <p:nvPicPr>
          <p:cNvPr id="4" name="Picture 3"/>
          <p:cNvPicPr>
            <a:picLocks noChangeAspect="1"/>
          </p:cNvPicPr>
          <p:nvPr/>
        </p:nvPicPr>
        <p:blipFill>
          <a:blip r:embed="rId2"/>
          <a:stretch>
            <a:fillRect/>
          </a:stretch>
        </p:blipFill>
        <p:spPr>
          <a:xfrm>
            <a:off x="6400800" y="2362200"/>
            <a:ext cx="2743200" cy="3019425"/>
          </a:xfrm>
          <a:prstGeom prst="rect">
            <a:avLst/>
          </a:prstGeom>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7030A0"/>
                </a:solidFill>
              </a:rPr>
              <a:t>Truncus</a:t>
            </a:r>
            <a:r>
              <a:rPr lang="en-US" dirty="0" smtClean="0">
                <a:solidFill>
                  <a:srgbClr val="7030A0"/>
                </a:solidFill>
              </a:rPr>
              <a:t> </a:t>
            </a:r>
            <a:r>
              <a:rPr lang="en-US" dirty="0" err="1" smtClean="0">
                <a:solidFill>
                  <a:srgbClr val="7030A0"/>
                </a:solidFill>
              </a:rPr>
              <a:t>arteriosus</a:t>
            </a:r>
            <a:endParaRPr lang="en-US" dirty="0">
              <a:solidFill>
                <a:srgbClr val="7030A0"/>
              </a:solidFill>
            </a:endParaRPr>
          </a:p>
        </p:txBody>
      </p:sp>
      <p:sp>
        <p:nvSpPr>
          <p:cNvPr id="3" name="Content Placeholder 2"/>
          <p:cNvSpPr>
            <a:spLocks noGrp="1"/>
          </p:cNvSpPr>
          <p:nvPr>
            <p:ph idx="1"/>
          </p:nvPr>
        </p:nvSpPr>
        <p:spPr>
          <a:xfrm>
            <a:off x="0" y="1524000"/>
            <a:ext cx="5715000" cy="5334000"/>
          </a:xfrm>
        </p:spPr>
        <p:txBody>
          <a:bodyPr>
            <a:normAutofit fontScale="55000" lnSpcReduction="20000"/>
          </a:bodyPr>
          <a:lstStyle/>
          <a:p>
            <a:pPr algn="just">
              <a:lnSpc>
                <a:spcPct val="170000"/>
              </a:lnSpc>
            </a:pPr>
            <a:r>
              <a:rPr lang="en-US" dirty="0" smtClean="0">
                <a:latin typeface="Times New Roman" pitchFamily="18" charset="0"/>
                <a:cs typeface="Times New Roman" pitchFamily="18" charset="0"/>
              </a:rPr>
              <a:t>Depends on the no of cusps in </a:t>
            </a:r>
            <a:r>
              <a:rPr lang="en-US" dirty="0" err="1" smtClean="0">
                <a:latin typeface="Times New Roman" pitchFamily="18" charset="0"/>
                <a:cs typeface="Times New Roman" pitchFamily="18" charset="0"/>
              </a:rPr>
              <a:t>truncal</a:t>
            </a:r>
            <a:r>
              <a:rPr lang="en-US" dirty="0" smtClean="0">
                <a:latin typeface="Times New Roman" pitchFamily="18" charset="0"/>
                <a:cs typeface="Times New Roman" pitchFamily="18" charset="0"/>
              </a:rPr>
              <a:t> valve.</a:t>
            </a:r>
          </a:p>
          <a:p>
            <a:pPr algn="just">
              <a:lnSpc>
                <a:spcPct val="170000"/>
              </a:lnSpc>
            </a:pPr>
            <a:r>
              <a:rPr lang="en-US" dirty="0" smtClean="0">
                <a:latin typeface="Times New Roman" pitchFamily="18" charset="0"/>
                <a:cs typeface="Times New Roman" pitchFamily="18" charset="0"/>
              </a:rPr>
              <a:t>Tricuspid- RCA from right anterior sinus, LCA from posterior sinus</a:t>
            </a:r>
          </a:p>
          <a:p>
            <a:pPr algn="just">
              <a:lnSpc>
                <a:spcPct val="170000"/>
              </a:lnSpc>
            </a:pPr>
            <a:r>
              <a:rPr lang="en-US" dirty="0" smtClean="0">
                <a:latin typeface="Times New Roman" pitchFamily="18" charset="0"/>
                <a:cs typeface="Times New Roman" pitchFamily="18" charset="0"/>
              </a:rPr>
              <a:t>Bicuspid </a:t>
            </a:r>
          </a:p>
          <a:p>
            <a:pPr lvl="1" algn="just">
              <a:lnSpc>
                <a:spcPct val="170000"/>
              </a:lnSpc>
            </a:pPr>
            <a:r>
              <a:rPr lang="en-US" dirty="0" smtClean="0">
                <a:latin typeface="Times New Roman" pitchFamily="18" charset="0"/>
                <a:cs typeface="Times New Roman" pitchFamily="18" charset="0"/>
              </a:rPr>
              <a:t>Anterior/ posterior- LCA from posterior sinus and RCA from anterior sinus.</a:t>
            </a:r>
          </a:p>
          <a:p>
            <a:pPr lvl="1" algn="just">
              <a:lnSpc>
                <a:spcPct val="170000"/>
              </a:lnSpc>
            </a:pPr>
            <a:r>
              <a:rPr lang="en-US" dirty="0" smtClean="0">
                <a:latin typeface="Times New Roman" pitchFamily="18" charset="0"/>
                <a:cs typeface="Times New Roman" pitchFamily="18" charset="0"/>
              </a:rPr>
              <a:t>Right/ left- LCA from left and RCA from right sinus.</a:t>
            </a:r>
          </a:p>
          <a:p>
            <a:pPr algn="just">
              <a:lnSpc>
                <a:spcPct val="170000"/>
              </a:lnSpc>
            </a:pPr>
            <a:r>
              <a:rPr lang="en-US" dirty="0" err="1" smtClean="0">
                <a:latin typeface="Times New Roman" pitchFamily="18" charset="0"/>
                <a:cs typeface="Times New Roman" pitchFamily="18" charset="0"/>
              </a:rPr>
              <a:t>Quadricuspid</a:t>
            </a:r>
            <a:endParaRPr lang="en-US" dirty="0" smtClean="0">
              <a:latin typeface="Times New Roman" pitchFamily="18" charset="0"/>
              <a:cs typeface="Times New Roman" pitchFamily="18" charset="0"/>
            </a:endParaRPr>
          </a:p>
          <a:p>
            <a:pPr lvl="1" algn="just">
              <a:lnSpc>
                <a:spcPct val="170000"/>
              </a:lnSpc>
            </a:pPr>
            <a:r>
              <a:rPr lang="en-US" dirty="0" smtClean="0">
                <a:latin typeface="Times New Roman" pitchFamily="18" charset="0"/>
                <a:cs typeface="Times New Roman" pitchFamily="18" charset="0"/>
              </a:rPr>
              <a:t>2 anterior and 2 posterior cusps</a:t>
            </a:r>
          </a:p>
          <a:p>
            <a:pPr lvl="1" algn="just">
              <a:lnSpc>
                <a:spcPct val="170000"/>
              </a:lnSpc>
            </a:pPr>
            <a:r>
              <a:rPr lang="en-US" dirty="0" smtClean="0">
                <a:latin typeface="Times New Roman" pitchFamily="18" charset="0"/>
                <a:cs typeface="Times New Roman" pitchFamily="18" charset="0"/>
              </a:rPr>
              <a:t>LCA from left posterior cusp and RCA from left or right anterior cusp</a:t>
            </a:r>
          </a:p>
          <a:p>
            <a:pPr algn="just">
              <a:lnSpc>
                <a:spcPct val="170000"/>
              </a:lnSpc>
            </a:pPr>
            <a:r>
              <a:rPr lang="en-US" dirty="0" smtClean="0">
                <a:latin typeface="Times New Roman" pitchFamily="18" charset="0"/>
                <a:cs typeface="Times New Roman" pitchFamily="18" charset="0"/>
              </a:rPr>
              <a:t>High origins of right and left coronaries frequent.</a:t>
            </a:r>
            <a:endParaRPr lang="en-IN" dirty="0" smtClean="0">
              <a:latin typeface="Times New Roman" pitchFamily="18" charset="0"/>
              <a:cs typeface="Times New Roman" pitchFamily="18" charset="0"/>
            </a:endParaRPr>
          </a:p>
          <a:p>
            <a:pPr algn="just">
              <a:lnSpc>
                <a:spcPct val="170000"/>
              </a:lnSpc>
            </a:pPr>
            <a:endParaRPr lang="en-US" dirty="0">
              <a:latin typeface="Times New Roman" pitchFamily="18" charset="0"/>
              <a:cs typeface="Times New Roman" pitchFamily="18" charset="0"/>
            </a:endParaRPr>
          </a:p>
        </p:txBody>
      </p:sp>
      <p:pic>
        <p:nvPicPr>
          <p:cNvPr id="4" name="Picture 3"/>
          <p:cNvPicPr>
            <a:picLocks noChangeAspect="1"/>
          </p:cNvPicPr>
          <p:nvPr/>
        </p:nvPicPr>
        <p:blipFill>
          <a:blip r:embed="rId2"/>
          <a:stretch>
            <a:fillRect/>
          </a:stretch>
        </p:blipFill>
        <p:spPr>
          <a:xfrm>
            <a:off x="5943600" y="1676400"/>
            <a:ext cx="3200400" cy="2447925"/>
          </a:xfrm>
          <a:prstGeom prst="rect">
            <a:avLst/>
          </a:prstGeom>
        </p:spPr>
      </p:pic>
      <p:pic>
        <p:nvPicPr>
          <p:cNvPr id="5" name="Picture 4"/>
          <p:cNvPicPr>
            <a:picLocks noChangeAspect="1"/>
          </p:cNvPicPr>
          <p:nvPr/>
        </p:nvPicPr>
        <p:blipFill>
          <a:blip r:embed="rId3"/>
          <a:stretch>
            <a:fillRect/>
          </a:stretch>
        </p:blipFill>
        <p:spPr>
          <a:xfrm>
            <a:off x="5943600" y="4114800"/>
            <a:ext cx="3200400" cy="2238375"/>
          </a:xfrm>
          <a:prstGeom prst="rect">
            <a:avLst/>
          </a:prstGeom>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200000"/>
              </a:lnSpc>
            </a:pPr>
            <a:r>
              <a:rPr lang="en-US" dirty="0" smtClean="0">
                <a:solidFill>
                  <a:srgbClr val="7030A0"/>
                </a:solidFill>
              </a:rPr>
              <a:t>BICUSPID AORTIC VALVE</a:t>
            </a:r>
            <a:endParaRPr lang="en-US" dirty="0">
              <a:solidFill>
                <a:srgbClr val="7030A0"/>
              </a:solidFill>
            </a:endParaRPr>
          </a:p>
        </p:txBody>
      </p:sp>
      <p:pic>
        <p:nvPicPr>
          <p:cNvPr id="4" name="Content Placeholder 3"/>
          <p:cNvPicPr>
            <a:picLocks noGrp="1" noChangeAspect="1"/>
          </p:cNvPicPr>
          <p:nvPr>
            <p:ph idx="1"/>
          </p:nvPr>
        </p:nvPicPr>
        <p:blipFill>
          <a:blip r:embed="rId2"/>
          <a:stretch>
            <a:fillRect/>
          </a:stretch>
        </p:blipFill>
        <p:spPr>
          <a:xfrm>
            <a:off x="1066800" y="1447800"/>
            <a:ext cx="6067425" cy="2295525"/>
          </a:xfrm>
          <a:prstGeom prst="rect">
            <a:avLst/>
          </a:prstGeom>
        </p:spPr>
      </p:pic>
      <p:sp>
        <p:nvSpPr>
          <p:cNvPr id="5" name="Rectangle 4"/>
          <p:cNvSpPr/>
          <p:nvPr/>
        </p:nvSpPr>
        <p:spPr>
          <a:xfrm>
            <a:off x="304800" y="4114801"/>
            <a:ext cx="8229600" cy="2195794"/>
          </a:xfrm>
          <a:prstGeom prst="rect">
            <a:avLst/>
          </a:prstGeom>
        </p:spPr>
        <p:txBody>
          <a:bodyPr wrap="square">
            <a:spAutoFit/>
          </a:bodyPr>
          <a:lstStyle/>
          <a:p>
            <a:pPr>
              <a:lnSpc>
                <a:spcPct val="200000"/>
              </a:lnSpc>
              <a:buFont typeface="Arial" pitchFamily="34" charset="0"/>
              <a:buChar char="•"/>
            </a:pPr>
            <a:r>
              <a:rPr lang="en-US" sz="2400" dirty="0" smtClean="0">
                <a:latin typeface="Times New Roman" pitchFamily="18" charset="0"/>
                <a:cs typeface="Times New Roman" pitchFamily="18" charset="0"/>
              </a:rPr>
              <a:t> Associated with left coronary dominance.</a:t>
            </a:r>
          </a:p>
          <a:p>
            <a:pPr>
              <a:lnSpc>
                <a:spcPct val="200000"/>
              </a:lnSpc>
              <a:buFont typeface="Arial" pitchFamily="34" charset="0"/>
              <a:buChar char="•"/>
            </a:pPr>
            <a:r>
              <a:rPr lang="en-US" sz="2400" dirty="0" smtClean="0">
                <a:latin typeface="Times New Roman" pitchFamily="18" charset="0"/>
                <a:cs typeface="Times New Roman" pitchFamily="18" charset="0"/>
              </a:rPr>
              <a:t> High incidence of immediate bifurcation of LCA into LAD and LCX.</a:t>
            </a:r>
            <a:endParaRPr lang="en-IN"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b="1" dirty="0" smtClean="0">
                <a:solidFill>
                  <a:srgbClr val="7030A0"/>
                </a:solidFill>
              </a:rPr>
              <a:t>INCIDENCE</a:t>
            </a:r>
            <a:endParaRPr lang="en-US" b="1" dirty="0">
              <a:solidFill>
                <a:srgbClr val="7030A0"/>
              </a:solidFill>
            </a:endParaRPr>
          </a:p>
        </p:txBody>
      </p:sp>
      <p:pic>
        <p:nvPicPr>
          <p:cNvPr id="2050" name="Picture 2"/>
          <p:cNvPicPr>
            <a:picLocks noChangeAspect="1" noChangeArrowheads="1"/>
          </p:cNvPicPr>
          <p:nvPr/>
        </p:nvPicPr>
        <p:blipFill>
          <a:blip r:embed="rId2"/>
          <a:srcRect/>
          <a:stretch>
            <a:fillRect/>
          </a:stretch>
        </p:blipFill>
        <p:spPr bwMode="auto">
          <a:xfrm>
            <a:off x="685800" y="1371600"/>
            <a:ext cx="7772400" cy="5029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endParaRPr lang="en-US" sz="4400" b="1" dirty="0" smtClean="0">
              <a:solidFill>
                <a:srgbClr val="7030A0"/>
              </a:solidFill>
              <a:latin typeface="Times New Roman" pitchFamily="18" charset="0"/>
              <a:cs typeface="Times New Roman" pitchFamily="18" charset="0"/>
            </a:endParaRPr>
          </a:p>
          <a:p>
            <a:pPr marL="0" indent="0">
              <a:buNone/>
            </a:pPr>
            <a:r>
              <a:rPr lang="en-US" sz="4400" b="1" dirty="0" smtClean="0">
                <a:solidFill>
                  <a:srgbClr val="7030A0"/>
                </a:solidFill>
                <a:latin typeface="Times New Roman" pitchFamily="18" charset="0"/>
                <a:cs typeface="Times New Roman" pitchFamily="18" charset="0"/>
              </a:rPr>
              <a:t>CORONARY ARTERY DISEASE AS A RESULT OF CONGENITAL HEART DISEASE</a:t>
            </a:r>
          </a:p>
          <a:p>
            <a:endParaRPr lang="en-US" sz="4400" b="1" dirty="0">
              <a:solidFill>
                <a:srgbClr val="7030A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304800"/>
            <a:ext cx="9144000" cy="6553200"/>
          </a:xfrm>
        </p:spPr>
        <p:txBody>
          <a:bodyPr>
            <a:normAutofit fontScale="70000" lnSpcReduction="20000"/>
          </a:bodyPr>
          <a:lstStyle/>
          <a:p>
            <a:pPr algn="just">
              <a:lnSpc>
                <a:spcPct val="170000"/>
              </a:lnSpc>
            </a:pPr>
            <a:r>
              <a:rPr lang="en-US" b="1" dirty="0" err="1" smtClean="0">
                <a:solidFill>
                  <a:srgbClr val="7030A0"/>
                </a:solidFill>
                <a:latin typeface="Times New Roman" pitchFamily="18" charset="0"/>
                <a:cs typeface="Times New Roman" pitchFamily="18" charset="0"/>
              </a:rPr>
              <a:t>Coarctation</a:t>
            </a:r>
            <a:r>
              <a:rPr lang="en-US" b="1" dirty="0" smtClean="0">
                <a:solidFill>
                  <a:srgbClr val="7030A0"/>
                </a:solidFill>
                <a:latin typeface="Times New Roman" pitchFamily="18" charset="0"/>
                <a:cs typeface="Times New Roman" pitchFamily="18" charset="0"/>
              </a:rPr>
              <a:t> of aorta</a:t>
            </a:r>
          </a:p>
          <a:p>
            <a:pPr lvl="1" algn="just">
              <a:lnSpc>
                <a:spcPct val="170000"/>
              </a:lnSpc>
            </a:pPr>
            <a:r>
              <a:rPr lang="en-US" dirty="0" err="1" smtClean="0">
                <a:latin typeface="Times New Roman" pitchFamily="18" charset="0"/>
                <a:cs typeface="Times New Roman" pitchFamily="18" charset="0"/>
              </a:rPr>
              <a:t>Intimal</a:t>
            </a:r>
            <a:r>
              <a:rPr lang="en-US" dirty="0" smtClean="0">
                <a:latin typeface="Times New Roman" pitchFamily="18" charset="0"/>
                <a:cs typeface="Times New Roman" pitchFamily="18" charset="0"/>
              </a:rPr>
              <a:t> proliferation and medial thickening due to hypertension.</a:t>
            </a:r>
          </a:p>
          <a:p>
            <a:pPr lvl="1" algn="just">
              <a:lnSpc>
                <a:spcPct val="170000"/>
              </a:lnSpc>
            </a:pPr>
            <a:r>
              <a:rPr lang="en-US" dirty="0" smtClean="0">
                <a:latin typeface="Times New Roman" pitchFamily="18" charset="0"/>
                <a:cs typeface="Times New Roman" pitchFamily="18" charset="0"/>
              </a:rPr>
              <a:t>Risk of premature atherosclerosis.</a:t>
            </a:r>
          </a:p>
          <a:p>
            <a:pPr algn="just">
              <a:lnSpc>
                <a:spcPct val="170000"/>
              </a:lnSpc>
            </a:pPr>
            <a:r>
              <a:rPr lang="en-US" b="1" dirty="0" err="1" smtClean="0">
                <a:solidFill>
                  <a:srgbClr val="7030A0"/>
                </a:solidFill>
                <a:latin typeface="Times New Roman" pitchFamily="18" charset="0"/>
                <a:cs typeface="Times New Roman" pitchFamily="18" charset="0"/>
              </a:rPr>
              <a:t>Supravalvular</a:t>
            </a:r>
            <a:r>
              <a:rPr lang="en-US" b="1" dirty="0" smtClean="0">
                <a:solidFill>
                  <a:srgbClr val="7030A0"/>
                </a:solidFill>
                <a:latin typeface="Times New Roman" pitchFamily="18" charset="0"/>
                <a:cs typeface="Times New Roman" pitchFamily="18" charset="0"/>
              </a:rPr>
              <a:t> AS</a:t>
            </a:r>
          </a:p>
          <a:p>
            <a:pPr lvl="1" algn="just">
              <a:lnSpc>
                <a:spcPct val="170000"/>
              </a:lnSpc>
            </a:pPr>
            <a:r>
              <a:rPr lang="en-US" dirty="0" err="1" smtClean="0">
                <a:latin typeface="Times New Roman" pitchFamily="18" charset="0"/>
                <a:cs typeface="Times New Roman" pitchFamily="18" charset="0"/>
              </a:rPr>
              <a:t>Ostial</a:t>
            </a:r>
            <a:r>
              <a:rPr lang="en-US" dirty="0" smtClean="0">
                <a:latin typeface="Times New Roman" pitchFamily="18" charset="0"/>
                <a:cs typeface="Times New Roman" pitchFamily="18" charset="0"/>
              </a:rPr>
              <a:t> obstruction –aortic medial proliferation or adherence of aortic cusp.</a:t>
            </a:r>
          </a:p>
          <a:p>
            <a:pPr lvl="1" algn="just">
              <a:lnSpc>
                <a:spcPct val="170000"/>
              </a:lnSpc>
            </a:pPr>
            <a:r>
              <a:rPr lang="en-US" dirty="0" smtClean="0">
                <a:latin typeface="Times New Roman" pitchFamily="18" charset="0"/>
                <a:cs typeface="Times New Roman" pitchFamily="18" charset="0"/>
              </a:rPr>
              <a:t>Thick walled, tortuous coronaries – prematurely atherosclerotic.</a:t>
            </a:r>
          </a:p>
          <a:p>
            <a:pPr algn="just">
              <a:lnSpc>
                <a:spcPct val="170000"/>
              </a:lnSpc>
            </a:pPr>
            <a:r>
              <a:rPr lang="en-US" b="1" dirty="0" smtClean="0">
                <a:solidFill>
                  <a:srgbClr val="7030A0"/>
                </a:solidFill>
                <a:latin typeface="Times New Roman" pitchFamily="18" charset="0"/>
                <a:cs typeface="Times New Roman" pitchFamily="18" charset="0"/>
              </a:rPr>
              <a:t>Aortic regurgitation </a:t>
            </a:r>
          </a:p>
          <a:p>
            <a:pPr lvl="1" algn="just">
              <a:lnSpc>
                <a:spcPct val="170000"/>
              </a:lnSpc>
            </a:pPr>
            <a:r>
              <a:rPr lang="en-US" dirty="0" smtClean="0">
                <a:latin typeface="Times New Roman" pitchFamily="18" charset="0"/>
                <a:cs typeface="Times New Roman" pitchFamily="18" charset="0"/>
              </a:rPr>
              <a:t>Large smooth walled coronaries</a:t>
            </a:r>
          </a:p>
          <a:p>
            <a:pPr algn="just">
              <a:lnSpc>
                <a:spcPct val="170000"/>
              </a:lnSpc>
            </a:pPr>
            <a:r>
              <a:rPr lang="en-US" b="1" dirty="0" smtClean="0">
                <a:solidFill>
                  <a:srgbClr val="7030A0"/>
                </a:solidFill>
                <a:latin typeface="Times New Roman" pitchFamily="18" charset="0"/>
                <a:cs typeface="Times New Roman" pitchFamily="18" charset="0"/>
              </a:rPr>
              <a:t>Coronary artery </a:t>
            </a:r>
            <a:r>
              <a:rPr lang="en-US" b="1" dirty="0" err="1" smtClean="0">
                <a:solidFill>
                  <a:srgbClr val="7030A0"/>
                </a:solidFill>
                <a:latin typeface="Times New Roman" pitchFamily="18" charset="0"/>
                <a:cs typeface="Times New Roman" pitchFamily="18" charset="0"/>
              </a:rPr>
              <a:t>ectasia</a:t>
            </a:r>
            <a:endParaRPr lang="en-US" b="1" dirty="0" smtClean="0">
              <a:solidFill>
                <a:srgbClr val="7030A0"/>
              </a:solidFill>
              <a:latin typeface="Times New Roman" pitchFamily="18" charset="0"/>
              <a:cs typeface="Times New Roman" pitchFamily="18" charset="0"/>
            </a:endParaRPr>
          </a:p>
          <a:p>
            <a:pPr lvl="1" algn="just">
              <a:lnSpc>
                <a:spcPct val="170000"/>
              </a:lnSpc>
            </a:pPr>
            <a:r>
              <a:rPr lang="en-US" dirty="0" smtClean="0">
                <a:latin typeface="Times New Roman" pitchFamily="18" charset="0"/>
                <a:cs typeface="Times New Roman" pitchFamily="18" charset="0"/>
              </a:rPr>
              <a:t>Elongated, tortuous dilated coronaries in adults with </a:t>
            </a:r>
            <a:r>
              <a:rPr lang="en-US" b="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a:t>
            </a:r>
          </a:p>
          <a:p>
            <a:pPr algn="just">
              <a:lnSpc>
                <a:spcPct val="170000"/>
              </a:lnSpc>
            </a:pPr>
            <a:r>
              <a:rPr lang="en-US" b="1" dirty="0" smtClean="0">
                <a:solidFill>
                  <a:srgbClr val="7030A0"/>
                </a:solidFill>
                <a:latin typeface="Times New Roman" pitchFamily="18" charset="0"/>
                <a:cs typeface="Times New Roman" pitchFamily="18" charset="0"/>
              </a:rPr>
              <a:t>Pulmonary </a:t>
            </a:r>
            <a:r>
              <a:rPr lang="en-US" b="1" dirty="0" err="1" smtClean="0">
                <a:solidFill>
                  <a:srgbClr val="7030A0"/>
                </a:solidFill>
                <a:latin typeface="Times New Roman" pitchFamily="18" charset="0"/>
                <a:cs typeface="Times New Roman" pitchFamily="18" charset="0"/>
              </a:rPr>
              <a:t>atresia</a:t>
            </a:r>
            <a:r>
              <a:rPr lang="en-US" b="1" dirty="0" smtClean="0">
                <a:solidFill>
                  <a:srgbClr val="7030A0"/>
                </a:solidFill>
                <a:latin typeface="Times New Roman" pitchFamily="18" charset="0"/>
                <a:cs typeface="Times New Roman" pitchFamily="18" charset="0"/>
              </a:rPr>
              <a:t> with intact ventricular septum</a:t>
            </a:r>
          </a:p>
          <a:p>
            <a:pPr lvl="1" algn="just">
              <a:lnSpc>
                <a:spcPct val="170000"/>
              </a:lnSpc>
            </a:pPr>
            <a:r>
              <a:rPr lang="en-US" dirty="0" smtClean="0">
                <a:latin typeface="Times New Roman" pitchFamily="18" charset="0"/>
                <a:cs typeface="Times New Roman" pitchFamily="18" charset="0"/>
              </a:rPr>
              <a:t>Development of </a:t>
            </a:r>
            <a:r>
              <a:rPr lang="en-US" dirty="0" err="1" smtClean="0">
                <a:latin typeface="Times New Roman" pitchFamily="18" charset="0"/>
                <a:cs typeface="Times New Roman" pitchFamily="18" charset="0"/>
              </a:rPr>
              <a:t>ventriculocoronary</a:t>
            </a:r>
            <a:r>
              <a:rPr lang="en-US" dirty="0" smtClean="0">
                <a:latin typeface="Times New Roman" pitchFamily="18" charset="0"/>
                <a:cs typeface="Times New Roman" pitchFamily="18" charset="0"/>
              </a:rPr>
              <a:t> connections.</a:t>
            </a:r>
            <a:endParaRPr lang="en-IN" dirty="0" smtClean="0">
              <a:latin typeface="Times New Roman" pitchFamily="18" charset="0"/>
              <a:cs typeface="Times New Roman" pitchFamily="18" charset="0"/>
            </a:endParaRPr>
          </a:p>
          <a:p>
            <a:pPr algn="just">
              <a:lnSpc>
                <a:spcPct val="170000"/>
              </a:lnSpc>
            </a:pP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7030A0"/>
                </a:solidFill>
              </a:rPr>
              <a:t>CONCLUSION</a:t>
            </a:r>
            <a:br>
              <a:rPr lang="en-US" b="1" dirty="0" smtClean="0">
                <a:solidFill>
                  <a:srgbClr val="7030A0"/>
                </a:solidFill>
              </a:rPr>
            </a:br>
            <a:endParaRPr lang="en-US" b="1" dirty="0">
              <a:solidFill>
                <a:srgbClr val="7030A0"/>
              </a:solidFill>
            </a:endParaRPr>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pPr algn="just">
              <a:lnSpc>
                <a:spcPct val="210000"/>
              </a:lnSpc>
            </a:pPr>
            <a:r>
              <a:rPr lang="en-US" dirty="0" smtClean="0">
                <a:latin typeface="Times New Roman" pitchFamily="18" charset="0"/>
                <a:cs typeface="Times New Roman" pitchFamily="18" charset="0"/>
              </a:rPr>
              <a:t>Coronary anomaly common, but rarely causes symptoms.</a:t>
            </a:r>
          </a:p>
          <a:p>
            <a:pPr algn="just">
              <a:lnSpc>
                <a:spcPct val="210000"/>
              </a:lnSpc>
            </a:pPr>
            <a:r>
              <a:rPr lang="en-US" dirty="0" smtClean="0">
                <a:latin typeface="Times New Roman" pitchFamily="18" charset="0"/>
                <a:cs typeface="Times New Roman" pitchFamily="18" charset="0"/>
              </a:rPr>
              <a:t>Most of them detected during angiography and will have difficulty in </a:t>
            </a:r>
            <a:r>
              <a:rPr lang="en-US" dirty="0" err="1" smtClean="0">
                <a:latin typeface="Times New Roman" pitchFamily="18" charset="0"/>
                <a:cs typeface="Times New Roman" pitchFamily="18" charset="0"/>
              </a:rPr>
              <a:t>cannulation</a:t>
            </a:r>
            <a:r>
              <a:rPr lang="en-US" dirty="0" smtClean="0">
                <a:latin typeface="Times New Roman" pitchFamily="18" charset="0"/>
                <a:cs typeface="Times New Roman" pitchFamily="18" charset="0"/>
              </a:rPr>
              <a:t>.</a:t>
            </a:r>
          </a:p>
          <a:p>
            <a:pPr algn="just">
              <a:lnSpc>
                <a:spcPct val="210000"/>
              </a:lnSpc>
            </a:pPr>
            <a:r>
              <a:rPr lang="en-US" dirty="0" smtClean="0">
                <a:latin typeface="Times New Roman" pitchFamily="18" charset="0"/>
                <a:cs typeface="Times New Roman" pitchFamily="18" charset="0"/>
              </a:rPr>
              <a:t>Atypical chest pain or TMT positive in athletes needs attention and evaluation.</a:t>
            </a:r>
          </a:p>
          <a:p>
            <a:pPr algn="just">
              <a:lnSpc>
                <a:spcPct val="210000"/>
              </a:lnSpc>
            </a:pPr>
            <a:r>
              <a:rPr lang="en-US" dirty="0" smtClean="0">
                <a:latin typeface="Times New Roman" pitchFamily="18" charset="0"/>
                <a:cs typeface="Times New Roman" pitchFamily="18" charset="0"/>
              </a:rPr>
              <a:t>It can cause SCD.</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pc="-155" dirty="0" smtClean="0">
                <a:solidFill>
                  <a:srgbClr val="7030A0"/>
                </a:solidFill>
              </a:rPr>
              <a:t>IMPORTANCE</a:t>
            </a:r>
            <a:endParaRPr lang="en-US" b="1" dirty="0">
              <a:solidFill>
                <a:srgbClr val="7030A0"/>
              </a:solidFill>
            </a:endParaRPr>
          </a:p>
        </p:txBody>
      </p:sp>
      <p:sp>
        <p:nvSpPr>
          <p:cNvPr id="3" name="Content Placeholder 2"/>
          <p:cNvSpPr>
            <a:spLocks noGrp="1"/>
          </p:cNvSpPr>
          <p:nvPr>
            <p:ph idx="1"/>
          </p:nvPr>
        </p:nvSpPr>
        <p:spPr/>
        <p:txBody>
          <a:bodyPr>
            <a:normAutofit lnSpcReduction="10000"/>
          </a:bodyPr>
          <a:lstStyle/>
          <a:p>
            <a:pPr algn="just">
              <a:lnSpc>
                <a:spcPct val="200000"/>
              </a:lnSpc>
            </a:pPr>
            <a:r>
              <a:rPr lang="en-US" sz="2800" dirty="0" smtClean="0">
                <a:latin typeface="Times New Roman" pitchFamily="18" charset="0"/>
                <a:cs typeface="Times New Roman" pitchFamily="18" charset="0"/>
              </a:rPr>
              <a:t>Difficulty </a:t>
            </a:r>
            <a:r>
              <a:rPr lang="en-US" sz="2800" dirty="0">
                <a:latin typeface="Times New Roman" pitchFamily="18" charset="0"/>
                <a:cs typeface="Times New Roman" pitchFamily="18" charset="0"/>
              </a:rPr>
              <a:t>during </a:t>
            </a:r>
            <a:r>
              <a:rPr lang="en-US" sz="2800" dirty="0" err="1">
                <a:latin typeface="Times New Roman" pitchFamily="18" charset="0"/>
                <a:cs typeface="Times New Roman" pitchFamily="18" charset="0"/>
              </a:rPr>
              <a:t>cannulation</a:t>
            </a:r>
            <a:endParaRPr lang="en-US" sz="2800" dirty="0">
              <a:latin typeface="Times New Roman" pitchFamily="18" charset="0"/>
              <a:cs typeface="Times New Roman" pitchFamily="18" charset="0"/>
            </a:endParaRPr>
          </a:p>
          <a:p>
            <a:pPr algn="just">
              <a:lnSpc>
                <a:spcPct val="200000"/>
              </a:lnSpc>
            </a:pPr>
            <a:r>
              <a:rPr lang="en-US" sz="2800" dirty="0" smtClean="0">
                <a:latin typeface="Times New Roman" pitchFamily="18" charset="0"/>
                <a:cs typeface="Times New Roman" pitchFamily="18" charset="0"/>
              </a:rPr>
              <a:t>Needs </a:t>
            </a:r>
            <a:r>
              <a:rPr lang="en-US" sz="2800" dirty="0">
                <a:latin typeface="Times New Roman" pitchFamily="18" charset="0"/>
                <a:cs typeface="Times New Roman" pitchFamily="18" charset="0"/>
              </a:rPr>
              <a:t>to know before going to any thoracic surgery</a:t>
            </a:r>
          </a:p>
          <a:p>
            <a:pPr algn="just">
              <a:lnSpc>
                <a:spcPct val="200000"/>
              </a:lnSpc>
            </a:pPr>
            <a:r>
              <a:rPr lang="en-US" sz="2800" dirty="0" smtClean="0">
                <a:latin typeface="Times New Roman" pitchFamily="18" charset="0"/>
                <a:cs typeface="Times New Roman" pitchFamily="18" charset="0"/>
              </a:rPr>
              <a:t>Some </a:t>
            </a:r>
            <a:r>
              <a:rPr lang="en-US" sz="2800" dirty="0">
                <a:latin typeface="Times New Roman" pitchFamily="18" charset="0"/>
                <a:cs typeface="Times New Roman" pitchFamily="18" charset="0"/>
              </a:rPr>
              <a:t>anomaly can cause ischemia and prone for atherosclerosis</a:t>
            </a:r>
          </a:p>
          <a:p>
            <a:pPr algn="just">
              <a:lnSpc>
                <a:spcPct val="200000"/>
              </a:lnSpc>
            </a:pPr>
            <a:r>
              <a:rPr lang="en-US" sz="2800" dirty="0" smtClean="0">
                <a:latin typeface="Times New Roman" pitchFamily="18" charset="0"/>
                <a:cs typeface="Times New Roman" pitchFamily="18" charset="0"/>
              </a:rPr>
              <a:t>More </a:t>
            </a:r>
            <a:r>
              <a:rPr lang="en-US" sz="2800" dirty="0">
                <a:latin typeface="Times New Roman" pitchFamily="18" charset="0"/>
                <a:cs typeface="Times New Roman" pitchFamily="18" charset="0"/>
              </a:rPr>
              <a:t>importantly some can cause SCD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IMAGING</a:t>
            </a:r>
            <a:endParaRPr lang="en-US" b="1" dirty="0">
              <a:solidFill>
                <a:srgbClr val="7030A0"/>
              </a:solidFill>
            </a:endParaRPr>
          </a:p>
        </p:txBody>
      </p:sp>
      <p:sp>
        <p:nvSpPr>
          <p:cNvPr id="3" name="Content Placeholder 2"/>
          <p:cNvSpPr>
            <a:spLocks noGrp="1"/>
          </p:cNvSpPr>
          <p:nvPr>
            <p:ph idx="1"/>
          </p:nvPr>
        </p:nvSpPr>
        <p:spPr/>
        <p:txBody>
          <a:bodyPr/>
          <a:lstStyle/>
          <a:p>
            <a:pPr algn="just">
              <a:lnSpc>
                <a:spcPct val="200000"/>
              </a:lnSpc>
            </a:pPr>
            <a:r>
              <a:rPr lang="en-US" dirty="0" smtClean="0"/>
              <a:t>TTE &amp; TEE</a:t>
            </a:r>
          </a:p>
          <a:p>
            <a:pPr algn="just">
              <a:lnSpc>
                <a:spcPct val="200000"/>
              </a:lnSpc>
            </a:pPr>
            <a:r>
              <a:rPr lang="en-US" dirty="0" smtClean="0"/>
              <a:t>CAG </a:t>
            </a:r>
          </a:p>
          <a:p>
            <a:pPr algn="just">
              <a:lnSpc>
                <a:spcPct val="200000"/>
              </a:lnSpc>
            </a:pPr>
            <a:r>
              <a:rPr lang="en-US" dirty="0" smtClean="0"/>
              <a:t>CORONARY CT ANGIO</a:t>
            </a:r>
          </a:p>
          <a:p>
            <a:pPr algn="just">
              <a:lnSpc>
                <a:spcPct val="200000"/>
              </a:lnSpc>
            </a:pPr>
            <a:r>
              <a:rPr lang="en-US" dirty="0" smtClean="0"/>
              <a:t>CARDIAC MRI</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CLASSIFICATIONS</a:t>
            </a:r>
            <a:endParaRPr lang="en-US" dirty="0"/>
          </a:p>
        </p:txBody>
      </p:sp>
      <p:sp>
        <p:nvSpPr>
          <p:cNvPr id="3" name="Content Placeholder 2"/>
          <p:cNvSpPr>
            <a:spLocks noGrp="1"/>
          </p:cNvSpPr>
          <p:nvPr>
            <p:ph idx="1"/>
          </p:nvPr>
        </p:nvSpPr>
        <p:spPr/>
        <p:txBody>
          <a:bodyPr>
            <a:normAutofit fontScale="92500"/>
          </a:bodyPr>
          <a:lstStyle/>
          <a:p>
            <a:pPr algn="just">
              <a:lnSpc>
                <a:spcPct val="200000"/>
              </a:lnSpc>
              <a:buNone/>
            </a:pPr>
            <a:r>
              <a:rPr lang="pt-BR" dirty="0" smtClean="0">
                <a:latin typeface="Times New Roman" pitchFamily="18" charset="0"/>
                <a:cs typeface="Times New Roman" pitchFamily="18" charset="0"/>
              </a:rPr>
              <a:t>A) Anomalies of </a:t>
            </a:r>
            <a:r>
              <a:rPr lang="pt-BR" dirty="0" smtClean="0">
                <a:solidFill>
                  <a:srgbClr val="00B050"/>
                </a:solidFill>
                <a:latin typeface="Times New Roman" pitchFamily="18" charset="0"/>
                <a:cs typeface="Times New Roman" pitchFamily="18" charset="0"/>
              </a:rPr>
              <a:t>origination and course</a:t>
            </a:r>
          </a:p>
          <a:p>
            <a:pPr algn="just">
              <a:lnSpc>
                <a:spcPct val="200000"/>
              </a:lnSpc>
              <a:buNone/>
            </a:pPr>
            <a:r>
              <a:rPr lang="pt-BR" dirty="0" smtClean="0">
                <a:latin typeface="Times New Roman" pitchFamily="18" charset="0"/>
                <a:cs typeface="Times New Roman" pitchFamily="18" charset="0"/>
              </a:rPr>
              <a:t>B) Anomalies </a:t>
            </a:r>
            <a:r>
              <a:rPr lang="pt-BR" dirty="0">
                <a:latin typeface="Times New Roman" pitchFamily="18" charset="0"/>
                <a:cs typeface="Times New Roman" pitchFamily="18" charset="0"/>
              </a:rPr>
              <a:t>of </a:t>
            </a:r>
            <a:r>
              <a:rPr lang="pt-BR" dirty="0" smtClean="0">
                <a:solidFill>
                  <a:srgbClr val="00B050"/>
                </a:solidFill>
                <a:latin typeface="Times New Roman" pitchFamily="18" charset="0"/>
                <a:cs typeface="Times New Roman" pitchFamily="18" charset="0"/>
              </a:rPr>
              <a:t>intrinsic coronary arterial anatomy</a:t>
            </a:r>
          </a:p>
          <a:p>
            <a:pPr algn="just">
              <a:lnSpc>
                <a:spcPct val="200000"/>
              </a:lnSpc>
              <a:buNone/>
            </a:pPr>
            <a:r>
              <a:rPr lang="pt-BR" dirty="0" smtClean="0">
                <a:latin typeface="Times New Roman" pitchFamily="18" charset="0"/>
                <a:cs typeface="Times New Roman" pitchFamily="18" charset="0"/>
              </a:rPr>
              <a:t>C) Anomalies </a:t>
            </a:r>
            <a:r>
              <a:rPr lang="pt-BR" dirty="0">
                <a:latin typeface="Times New Roman" pitchFamily="18" charset="0"/>
                <a:cs typeface="Times New Roman" pitchFamily="18" charset="0"/>
              </a:rPr>
              <a:t>of </a:t>
            </a:r>
            <a:r>
              <a:rPr lang="pt-BR" dirty="0" smtClean="0">
                <a:solidFill>
                  <a:srgbClr val="00B050"/>
                </a:solidFill>
                <a:latin typeface="Times New Roman" pitchFamily="18" charset="0"/>
                <a:cs typeface="Times New Roman" pitchFamily="18" charset="0"/>
              </a:rPr>
              <a:t>coronary termination</a:t>
            </a:r>
          </a:p>
          <a:p>
            <a:pPr algn="just">
              <a:lnSpc>
                <a:spcPct val="200000"/>
              </a:lnSpc>
              <a:buNone/>
            </a:pPr>
            <a:r>
              <a:rPr lang="pt-BR" dirty="0" smtClean="0">
                <a:latin typeface="Times New Roman" pitchFamily="18" charset="0"/>
                <a:cs typeface="Times New Roman" pitchFamily="18" charset="0"/>
              </a:rPr>
              <a:t>D) Anomalous </a:t>
            </a:r>
            <a:r>
              <a:rPr lang="pt-BR" dirty="0" smtClean="0">
                <a:solidFill>
                  <a:srgbClr val="00B050"/>
                </a:solidFill>
                <a:latin typeface="Times New Roman" pitchFamily="18" charset="0"/>
                <a:cs typeface="Times New Roman" pitchFamily="18" charset="0"/>
              </a:rPr>
              <a:t>collateral vessels</a:t>
            </a:r>
            <a:endParaRPr lang="en-US" dirty="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5122" name="Picture 2"/>
          <p:cNvPicPr>
            <a:picLocks noGrp="1" noChangeAspect="1" noChangeArrowheads="1"/>
          </p:cNvPicPr>
          <p:nvPr>
            <p:ph idx="1"/>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5" name="Rectangle 4"/>
          <p:cNvSpPr/>
          <p:nvPr/>
        </p:nvSpPr>
        <p:spPr>
          <a:xfrm>
            <a:off x="4876800" y="5867400"/>
            <a:ext cx="4267200" cy="923330"/>
          </a:xfrm>
          <a:prstGeom prst="rect">
            <a:avLst/>
          </a:prstGeom>
        </p:spPr>
        <p:txBody>
          <a:bodyPr wrap="square">
            <a:spAutoFit/>
          </a:bodyPr>
          <a:lstStyle/>
          <a:p>
            <a:pPr marL="414020">
              <a:lnSpc>
                <a:spcPct val="100000"/>
              </a:lnSpc>
            </a:pPr>
            <a:r>
              <a:rPr lang="en-US" b="1" spc="-5" dirty="0" err="1" smtClean="0">
                <a:solidFill>
                  <a:srgbClr val="6F2F9F"/>
                </a:solidFill>
                <a:latin typeface="Carlito"/>
                <a:cs typeface="Carlito"/>
              </a:rPr>
              <a:t>Angelini</a:t>
            </a:r>
            <a:r>
              <a:rPr lang="en-US" b="1" spc="-5" dirty="0">
                <a:solidFill>
                  <a:srgbClr val="6F2F9F"/>
                </a:solidFill>
                <a:latin typeface="Carlito"/>
                <a:cs typeface="Carlito"/>
              </a:rPr>
              <a:t>. </a:t>
            </a:r>
            <a:r>
              <a:rPr lang="en-US" b="1" spc="-10" dirty="0">
                <a:solidFill>
                  <a:srgbClr val="6F2F9F"/>
                </a:solidFill>
                <a:latin typeface="Carlito"/>
                <a:cs typeface="Carlito"/>
              </a:rPr>
              <a:t>Coronary </a:t>
            </a:r>
            <a:r>
              <a:rPr lang="en-US" b="1" spc="-5" dirty="0">
                <a:solidFill>
                  <a:srgbClr val="6F2F9F"/>
                </a:solidFill>
                <a:latin typeface="Carlito"/>
                <a:cs typeface="Carlito"/>
              </a:rPr>
              <a:t>Artery Anomalies. </a:t>
            </a:r>
            <a:r>
              <a:rPr lang="en-US" b="1" i="1" spc="-5" dirty="0">
                <a:solidFill>
                  <a:srgbClr val="6F2F9F"/>
                </a:solidFill>
                <a:latin typeface="Carlito"/>
                <a:cs typeface="Carlito"/>
              </a:rPr>
              <a:t>Circulation </a:t>
            </a:r>
            <a:r>
              <a:rPr lang="en-US" b="1" spc="-10" dirty="0">
                <a:solidFill>
                  <a:srgbClr val="6F2F9F"/>
                </a:solidFill>
                <a:latin typeface="Carlito"/>
                <a:cs typeface="Carlito"/>
              </a:rPr>
              <a:t>March </a:t>
            </a:r>
            <a:r>
              <a:rPr lang="en-US" b="1" dirty="0">
                <a:solidFill>
                  <a:srgbClr val="6F2F9F"/>
                </a:solidFill>
                <a:latin typeface="Carlito"/>
                <a:cs typeface="Carlito"/>
              </a:rPr>
              <a:t>13,</a:t>
            </a:r>
            <a:r>
              <a:rPr lang="en-US" b="1" spc="-40" dirty="0">
                <a:solidFill>
                  <a:srgbClr val="6F2F9F"/>
                </a:solidFill>
                <a:latin typeface="Carlito"/>
                <a:cs typeface="Carlito"/>
              </a:rPr>
              <a:t> </a:t>
            </a:r>
            <a:r>
              <a:rPr lang="en-US" b="1" dirty="0">
                <a:solidFill>
                  <a:srgbClr val="6F2F9F"/>
                </a:solidFill>
                <a:latin typeface="Carlito"/>
                <a:cs typeface="Carlito"/>
              </a:rPr>
              <a:t>2007</a:t>
            </a:r>
            <a:endParaRPr lang="en-US" dirty="0">
              <a:latin typeface="Carlito"/>
              <a:cs typeface="Carlito"/>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object 2"/>
          <p:cNvSpPr>
            <a:spLocks noGrp="1"/>
          </p:cNvSpPr>
          <p:nvPr>
            <p:ph idx="1"/>
          </p:nvPr>
        </p:nvSpPr>
        <p:spPr>
          <a:xfrm>
            <a:off x="457200" y="0"/>
            <a:ext cx="8229600" cy="6858000"/>
          </a:xfrm>
          <a:prstGeom prst="rect">
            <a:avLst/>
          </a:prstGeom>
          <a:blipFill>
            <a:blip r:embed="rId2" cstate="print"/>
            <a:stretch>
              <a:fillRect/>
            </a:stretch>
          </a:blipFill>
        </p:spPr>
        <p:txBody>
          <a:bodyPr wrap="square" lIns="0" tIns="0" rIns="0" bIns="0" rtlCol="0"/>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7030A0"/>
                </a:solidFill>
              </a:rPr>
              <a:t>OVERVIEW </a:t>
            </a:r>
            <a:endParaRPr lang="en-US" b="1" dirty="0">
              <a:solidFill>
                <a:srgbClr val="7030A0"/>
              </a:solidFill>
            </a:endParaRPr>
          </a:p>
        </p:txBody>
      </p:sp>
      <p:sp>
        <p:nvSpPr>
          <p:cNvPr id="3" name="Content Placeholder 2"/>
          <p:cNvSpPr>
            <a:spLocks noGrp="1"/>
          </p:cNvSpPr>
          <p:nvPr>
            <p:ph idx="1"/>
          </p:nvPr>
        </p:nvSpPr>
        <p:spPr/>
        <p:txBody>
          <a:bodyPr>
            <a:normAutofit fontScale="92500" lnSpcReduction="10000"/>
          </a:bodyPr>
          <a:lstStyle/>
          <a:p>
            <a:pPr>
              <a:lnSpc>
                <a:spcPct val="150000"/>
              </a:lnSpc>
              <a:buFont typeface="Wingdings" pitchFamily="2" charset="2"/>
              <a:buChar char="v"/>
            </a:pPr>
            <a:r>
              <a:rPr lang="en-US" dirty="0" smtClean="0"/>
              <a:t>Basic Embryology</a:t>
            </a:r>
          </a:p>
          <a:p>
            <a:pPr>
              <a:lnSpc>
                <a:spcPct val="150000"/>
              </a:lnSpc>
              <a:buFont typeface="Wingdings" pitchFamily="2" charset="2"/>
              <a:buChar char="v"/>
            </a:pPr>
            <a:r>
              <a:rPr lang="en-US" dirty="0" smtClean="0"/>
              <a:t>Incidence and classification.</a:t>
            </a:r>
          </a:p>
          <a:p>
            <a:pPr>
              <a:lnSpc>
                <a:spcPct val="150000"/>
              </a:lnSpc>
              <a:buFont typeface="Wingdings" pitchFamily="2" charset="2"/>
              <a:buChar char="v"/>
            </a:pPr>
            <a:r>
              <a:rPr lang="en-US" dirty="0" smtClean="0"/>
              <a:t>Anomalies of origin and course.</a:t>
            </a:r>
          </a:p>
          <a:p>
            <a:pPr>
              <a:lnSpc>
                <a:spcPct val="150000"/>
              </a:lnSpc>
              <a:buFont typeface="Wingdings" pitchFamily="2" charset="2"/>
              <a:buChar char="v"/>
            </a:pPr>
            <a:r>
              <a:rPr lang="en-US" dirty="0" smtClean="0"/>
              <a:t>Anomalies of intrinsic coronary anatomy</a:t>
            </a:r>
          </a:p>
          <a:p>
            <a:pPr>
              <a:lnSpc>
                <a:spcPct val="150000"/>
              </a:lnSpc>
              <a:buFont typeface="Wingdings" pitchFamily="2" charset="2"/>
              <a:buChar char="v"/>
            </a:pPr>
            <a:r>
              <a:rPr lang="en-US" dirty="0" smtClean="0"/>
              <a:t>Anomalies of termination</a:t>
            </a:r>
          </a:p>
          <a:p>
            <a:pPr>
              <a:lnSpc>
                <a:spcPct val="150000"/>
              </a:lnSpc>
              <a:buFont typeface="Wingdings" pitchFamily="2" charset="2"/>
              <a:buChar char="v"/>
            </a:pPr>
            <a:r>
              <a:rPr lang="en-US" dirty="0" smtClean="0"/>
              <a:t>Coronary anomalies associated with CHD</a:t>
            </a:r>
          </a:p>
          <a:p>
            <a:pPr>
              <a:lnSpc>
                <a:spcPct val="150000"/>
              </a:lnSpc>
              <a:buFont typeface="Wingdings" pitchFamily="2" charset="2"/>
              <a:buChar char="v"/>
            </a:pPr>
            <a:endParaRPr lang="en-US" dirty="0" smtClean="0"/>
          </a:p>
          <a:p>
            <a:pPr>
              <a:lnSpc>
                <a:spcPct val="150000"/>
              </a:lnSpc>
              <a:buFont typeface="Wingdings" pitchFamily="2" charset="2"/>
              <a:buChar char="v"/>
            </a:pPr>
            <a:endParaRPr lang="en-IN" dirty="0" smtClean="0"/>
          </a:p>
          <a:p>
            <a:pPr>
              <a:lnSpc>
                <a:spcPct val="150000"/>
              </a:lnSpc>
              <a:buFont typeface="Wingdings" pitchFamily="2" charset="2"/>
              <a:buChar char="v"/>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object 3"/>
          <p:cNvSpPr>
            <a:spLocks noGrp="1"/>
          </p:cNvSpPr>
          <p:nvPr>
            <p:ph idx="1"/>
          </p:nvPr>
        </p:nvSpPr>
        <p:spPr>
          <a:xfrm>
            <a:off x="457200" y="304800"/>
            <a:ext cx="8229600" cy="5821363"/>
          </a:xfrm>
          <a:prstGeom prst="rect">
            <a:avLst/>
          </a:prstGeom>
          <a:blipFill>
            <a:blip r:embed="rId2" cstate="print"/>
            <a:stretch>
              <a:fillRect/>
            </a:stretch>
          </a:blipFill>
        </p:spPr>
        <p:txBody>
          <a:bodyPr wrap="square" lIns="0" tIns="0" rIns="0" bIns="0" rtlCol="0"/>
          <a:lstStyle/>
          <a:p>
            <a:endParaRPr lang="en-US"/>
          </a:p>
        </p:txBody>
      </p:sp>
      <p:sp>
        <p:nvSpPr>
          <p:cNvPr id="5" name="Rectangle 4"/>
          <p:cNvSpPr/>
          <p:nvPr/>
        </p:nvSpPr>
        <p:spPr>
          <a:xfrm>
            <a:off x="533400" y="6248400"/>
            <a:ext cx="8610600" cy="646331"/>
          </a:xfrm>
          <a:prstGeom prst="rect">
            <a:avLst/>
          </a:prstGeom>
        </p:spPr>
        <p:txBody>
          <a:bodyPr wrap="square">
            <a:spAutoFit/>
          </a:bodyPr>
          <a:lstStyle/>
          <a:p>
            <a:pPr marL="516255">
              <a:lnSpc>
                <a:spcPct val="100000"/>
              </a:lnSpc>
              <a:spcBef>
                <a:spcPts val="1115"/>
              </a:spcBef>
            </a:pPr>
            <a:r>
              <a:rPr lang="en-US" b="1" spc="-10" dirty="0">
                <a:solidFill>
                  <a:srgbClr val="C00000"/>
                </a:solidFill>
                <a:latin typeface="Carlito"/>
                <a:cs typeface="Carlito"/>
              </a:rPr>
              <a:t>J.M. </a:t>
            </a:r>
            <a:r>
              <a:rPr lang="en-US" b="1" spc="-15" dirty="0" err="1">
                <a:solidFill>
                  <a:srgbClr val="C00000"/>
                </a:solidFill>
                <a:latin typeface="Carlito"/>
                <a:cs typeface="Carlito"/>
              </a:rPr>
              <a:t>Pe´rez-Pomares</a:t>
            </a:r>
            <a:r>
              <a:rPr lang="en-US" b="1" spc="-15" dirty="0">
                <a:solidFill>
                  <a:srgbClr val="C00000"/>
                </a:solidFill>
                <a:latin typeface="Carlito"/>
                <a:cs typeface="Carlito"/>
              </a:rPr>
              <a:t> </a:t>
            </a:r>
            <a:r>
              <a:rPr lang="en-US" b="1" spc="-5" dirty="0">
                <a:solidFill>
                  <a:srgbClr val="C00000"/>
                </a:solidFill>
                <a:latin typeface="Carlito"/>
                <a:cs typeface="Carlito"/>
              </a:rPr>
              <a:t>et al. </a:t>
            </a:r>
            <a:r>
              <a:rPr lang="en-US" b="1" spc="-10" dirty="0">
                <a:solidFill>
                  <a:srgbClr val="C00000"/>
                </a:solidFill>
                <a:latin typeface="Carlito"/>
                <a:cs typeface="Carlito"/>
              </a:rPr>
              <a:t>Congenital coronary </a:t>
            </a:r>
            <a:r>
              <a:rPr lang="en-US" b="1" spc="-5" dirty="0">
                <a:solidFill>
                  <a:srgbClr val="C00000"/>
                </a:solidFill>
                <a:latin typeface="Carlito"/>
                <a:cs typeface="Carlito"/>
              </a:rPr>
              <a:t>artery anomalies (2016) </a:t>
            </a:r>
            <a:r>
              <a:rPr lang="en-US" b="1" dirty="0">
                <a:solidFill>
                  <a:srgbClr val="C00000"/>
                </a:solidFill>
                <a:latin typeface="Carlito"/>
                <a:cs typeface="Carlito"/>
              </a:rPr>
              <a:t>109,</a:t>
            </a:r>
            <a:r>
              <a:rPr lang="en-US" b="1" spc="180" dirty="0">
                <a:solidFill>
                  <a:srgbClr val="C00000"/>
                </a:solidFill>
                <a:latin typeface="Carlito"/>
                <a:cs typeface="Carlito"/>
              </a:rPr>
              <a:t> </a:t>
            </a:r>
            <a:r>
              <a:rPr lang="en-US" b="1" spc="-20" dirty="0">
                <a:solidFill>
                  <a:srgbClr val="C00000"/>
                </a:solidFill>
                <a:latin typeface="Carlito"/>
                <a:cs typeface="Carlito"/>
              </a:rPr>
              <a:t>204</a:t>
            </a:r>
            <a:r>
              <a:rPr lang="en-US" b="1" spc="-20" dirty="0">
                <a:solidFill>
                  <a:srgbClr val="C00000"/>
                </a:solidFill>
                <a:latin typeface="Arial"/>
                <a:cs typeface="Arial"/>
              </a:rPr>
              <a:t>–</a:t>
            </a:r>
            <a:r>
              <a:rPr lang="en-US" b="1" spc="-20" dirty="0">
                <a:solidFill>
                  <a:srgbClr val="C00000"/>
                </a:solidFill>
                <a:latin typeface="Carlito"/>
                <a:cs typeface="Carlito"/>
              </a:rPr>
              <a:t>216</a:t>
            </a:r>
            <a:endParaRPr lang="en-US" b="1" dirty="0">
              <a:solidFill>
                <a:srgbClr val="C00000"/>
              </a:solidFill>
              <a:latin typeface="Carlito"/>
              <a:cs typeface="Carlito"/>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sz="4000" dirty="0">
                <a:solidFill>
                  <a:srgbClr val="7030A0"/>
                </a:solidFill>
              </a:rPr>
              <a:t> </a:t>
            </a:r>
            <a:r>
              <a:rPr lang="en-US" sz="4000" i="1" dirty="0">
                <a:solidFill>
                  <a:srgbClr val="7030A0"/>
                </a:solidFill>
                <a:hlinkClick r:id="rId2"/>
              </a:rPr>
              <a:t>FUNCTIONAL</a:t>
            </a:r>
            <a:r>
              <a:rPr lang="en-US" sz="4000" dirty="0">
                <a:solidFill>
                  <a:srgbClr val="7030A0"/>
                </a:solidFill>
                <a:hlinkClick r:id="rId2"/>
              </a:rPr>
              <a:t> </a:t>
            </a:r>
            <a:r>
              <a:rPr lang="en-US" sz="4000" i="1" dirty="0">
                <a:solidFill>
                  <a:srgbClr val="7030A0"/>
                </a:solidFill>
                <a:hlinkClick r:id="rId2"/>
              </a:rPr>
              <a:t>CLASSIFICATION</a:t>
            </a:r>
            <a:endParaRPr lang="en-US" sz="4000" dirty="0">
              <a:solidFill>
                <a:srgbClr val="7030A0"/>
              </a:solidFill>
            </a:endParaRPr>
          </a:p>
        </p:txBody>
      </p:sp>
      <p:sp>
        <p:nvSpPr>
          <p:cNvPr id="4" name="Content Placeholder 3"/>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0" y="695325"/>
            <a:ext cx="9144000" cy="616267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241300" indent="-229235">
              <a:buFont typeface="Arial"/>
              <a:buChar char="•"/>
              <a:tabLst>
                <a:tab pos="241935" algn="l"/>
              </a:tabLst>
            </a:pPr>
            <a:r>
              <a:rPr lang="en-US" sz="2400" dirty="0" smtClean="0">
                <a:latin typeface="Times New Roman" pitchFamily="18" charset="0"/>
                <a:cs typeface="Times New Roman" pitchFamily="18" charset="0"/>
              </a:rPr>
              <a:t>Anomalies </a:t>
            </a:r>
            <a:r>
              <a:rPr lang="en-US" sz="2400" spc="-5" dirty="0" smtClean="0">
                <a:latin typeface="Times New Roman" pitchFamily="18" charset="0"/>
                <a:cs typeface="Times New Roman" pitchFamily="18" charset="0"/>
              </a:rPr>
              <a:t>classified </a:t>
            </a:r>
            <a:r>
              <a:rPr lang="en-US" sz="2400" dirty="0" smtClean="0">
                <a:latin typeface="Times New Roman" pitchFamily="18" charset="0"/>
                <a:cs typeface="Times New Roman" pitchFamily="18" charset="0"/>
              </a:rPr>
              <a:t>as </a:t>
            </a:r>
            <a:r>
              <a:rPr lang="en-US" sz="2400" b="1" spc="-5" dirty="0" err="1" smtClean="0">
                <a:latin typeface="Times New Roman" pitchFamily="18" charset="0"/>
                <a:cs typeface="Times New Roman" pitchFamily="18" charset="0"/>
              </a:rPr>
              <a:t>hemodynamically</a:t>
            </a:r>
            <a:r>
              <a:rPr lang="en-US" sz="2400" b="1" spc="-5" dirty="0" smtClean="0">
                <a:latin typeface="Times New Roman" pitchFamily="18" charset="0"/>
                <a:cs typeface="Times New Roman" pitchFamily="18" charset="0"/>
              </a:rPr>
              <a:t> significant</a:t>
            </a:r>
            <a:r>
              <a:rPr lang="en-US" sz="2400" b="1" spc="-65"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include:</a:t>
            </a:r>
          </a:p>
          <a:p>
            <a:pPr marL="241300" indent="-229235">
              <a:buNone/>
              <a:tabLst>
                <a:tab pos="241935" algn="l"/>
              </a:tabLst>
            </a:pPr>
            <a:endParaRPr lang="en-US" sz="2400" dirty="0" smtClean="0">
              <a:latin typeface="Times New Roman" pitchFamily="18" charset="0"/>
              <a:cs typeface="Times New Roman" pitchFamily="18" charset="0"/>
            </a:endParaRPr>
          </a:p>
          <a:p>
            <a:pPr marL="1350645" lvl="1" indent="-314325">
              <a:lnSpc>
                <a:spcPct val="100000"/>
              </a:lnSpc>
              <a:spcBef>
                <a:spcPts val="705"/>
              </a:spcBef>
              <a:buAutoNum type="arabicParenR"/>
              <a:tabLst>
                <a:tab pos="1351280" algn="l"/>
              </a:tabLst>
            </a:pPr>
            <a:r>
              <a:rPr lang="en-US" sz="2400" dirty="0" smtClean="0">
                <a:latin typeface="Times New Roman" pitchFamily="18" charset="0"/>
                <a:cs typeface="Times New Roman" pitchFamily="18" charset="0"/>
              </a:rPr>
              <a:t>anomalies </a:t>
            </a:r>
            <a:r>
              <a:rPr lang="en-US" sz="2400" spc="-5" dirty="0" smtClean="0">
                <a:latin typeface="Times New Roman" pitchFamily="18" charset="0"/>
                <a:cs typeface="Times New Roman" pitchFamily="18" charset="0"/>
              </a:rPr>
              <a:t>of origination </a:t>
            </a:r>
            <a:r>
              <a:rPr lang="en-US" sz="2400" dirty="0" smtClean="0">
                <a:latin typeface="Times New Roman" pitchFamily="18" charset="0"/>
                <a:cs typeface="Times New Roman" pitchFamily="18" charset="0"/>
              </a:rPr>
              <a:t>with </a:t>
            </a:r>
            <a:r>
              <a:rPr lang="en-US" sz="2400" spc="-10" dirty="0" err="1" smtClean="0">
                <a:latin typeface="Times New Roman" pitchFamily="18" charset="0"/>
                <a:cs typeface="Times New Roman" pitchFamily="18" charset="0"/>
              </a:rPr>
              <a:t>interarterial</a:t>
            </a:r>
            <a:r>
              <a:rPr lang="en-US" sz="2400" spc="-70" dirty="0" smtClean="0">
                <a:latin typeface="Times New Roman" pitchFamily="18" charset="0"/>
                <a:cs typeface="Times New Roman" pitchFamily="18" charset="0"/>
              </a:rPr>
              <a:t> </a:t>
            </a:r>
            <a:r>
              <a:rPr lang="en-US" sz="2400" spc="-15" dirty="0" smtClean="0">
                <a:latin typeface="Times New Roman" pitchFamily="18" charset="0"/>
                <a:cs typeface="Times New Roman" pitchFamily="18" charset="0"/>
              </a:rPr>
              <a:t>course</a:t>
            </a:r>
            <a:endParaRPr lang="en-US" sz="2400" dirty="0" smtClean="0">
              <a:latin typeface="Times New Roman" pitchFamily="18" charset="0"/>
              <a:cs typeface="Times New Roman" pitchFamily="18" charset="0"/>
            </a:endParaRPr>
          </a:p>
          <a:p>
            <a:pPr marL="1350645" lvl="1" indent="-314325">
              <a:lnSpc>
                <a:spcPct val="100000"/>
              </a:lnSpc>
              <a:spcBef>
                <a:spcPts val="720"/>
              </a:spcBef>
              <a:buAutoNum type="arabicParenR"/>
              <a:tabLst>
                <a:tab pos="1351280" algn="l"/>
              </a:tabLst>
            </a:pPr>
            <a:r>
              <a:rPr lang="en-US" sz="2400" spc="-5" dirty="0" smtClean="0">
                <a:latin typeface="Times New Roman" pitchFamily="18" charset="0"/>
                <a:cs typeface="Times New Roman" pitchFamily="18" charset="0"/>
              </a:rPr>
              <a:t>anomalous origin </a:t>
            </a:r>
            <a:r>
              <a:rPr lang="en-US" sz="2400" dirty="0" smtClean="0">
                <a:latin typeface="Times New Roman" pitchFamily="18" charset="0"/>
                <a:cs typeface="Times New Roman" pitchFamily="18" charset="0"/>
              </a:rPr>
              <a:t>in the </a:t>
            </a:r>
            <a:r>
              <a:rPr lang="en-US" sz="2400" spc="-5" dirty="0" smtClean="0">
                <a:latin typeface="Times New Roman" pitchFamily="18" charset="0"/>
                <a:cs typeface="Times New Roman" pitchFamily="18" charset="0"/>
              </a:rPr>
              <a:t>pulmonary</a:t>
            </a:r>
            <a:r>
              <a:rPr lang="en-US" sz="2400" spc="-30" dirty="0" smtClean="0">
                <a:latin typeface="Times New Roman" pitchFamily="18" charset="0"/>
                <a:cs typeface="Times New Roman" pitchFamily="18" charset="0"/>
              </a:rPr>
              <a:t> </a:t>
            </a:r>
            <a:r>
              <a:rPr lang="en-US" sz="2400" spc="-5" dirty="0" smtClean="0">
                <a:latin typeface="Times New Roman" pitchFamily="18" charset="0"/>
                <a:cs typeface="Times New Roman" pitchFamily="18" charset="0"/>
              </a:rPr>
              <a:t>artery;</a:t>
            </a:r>
            <a:endParaRPr lang="en-US" sz="2400" dirty="0" smtClean="0">
              <a:latin typeface="Times New Roman" pitchFamily="18" charset="0"/>
              <a:cs typeface="Times New Roman" pitchFamily="18" charset="0"/>
            </a:endParaRPr>
          </a:p>
          <a:p>
            <a:pPr marL="1350645" lvl="1" indent="-314325">
              <a:lnSpc>
                <a:spcPct val="100000"/>
              </a:lnSpc>
              <a:spcBef>
                <a:spcPts val="710"/>
              </a:spcBef>
              <a:buAutoNum type="arabicParenR"/>
              <a:tabLst>
                <a:tab pos="1351280" algn="l"/>
              </a:tabLst>
            </a:pPr>
            <a:r>
              <a:rPr lang="en-US" sz="2400" spc="-10" dirty="0" err="1" smtClean="0">
                <a:latin typeface="Times New Roman" pitchFamily="18" charset="0"/>
                <a:cs typeface="Times New Roman" pitchFamily="18" charset="0"/>
              </a:rPr>
              <a:t>atresias</a:t>
            </a:r>
            <a:r>
              <a:rPr lang="en-US" sz="2400" spc="-1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marL="1350645" lvl="1" indent="-314325">
              <a:lnSpc>
                <a:spcPct val="100000"/>
              </a:lnSpc>
              <a:spcBef>
                <a:spcPts val="710"/>
              </a:spcBef>
              <a:buAutoNum type="arabicParenR"/>
              <a:tabLst>
                <a:tab pos="1351280" algn="l"/>
              </a:tabLst>
            </a:pPr>
            <a:r>
              <a:rPr lang="en-US" sz="2400" spc="-10" dirty="0" smtClean="0">
                <a:latin typeface="Times New Roman" pitchFamily="18" charset="0"/>
                <a:cs typeface="Times New Roman" pitchFamily="18" charset="0"/>
              </a:rPr>
              <a:t>congenital</a:t>
            </a:r>
            <a:r>
              <a:rPr lang="en-US" sz="2400" spc="-20" dirty="0" smtClean="0">
                <a:latin typeface="Times New Roman" pitchFamily="18" charset="0"/>
                <a:cs typeface="Times New Roman" pitchFamily="18" charset="0"/>
              </a:rPr>
              <a:t> </a:t>
            </a:r>
            <a:r>
              <a:rPr lang="en-US" sz="2400" spc="-5" dirty="0" smtClean="0">
                <a:latin typeface="Times New Roman" pitchFamily="18" charset="0"/>
                <a:cs typeface="Times New Roman" pitchFamily="18" charset="0"/>
              </a:rPr>
              <a:t>fistulas</a:t>
            </a:r>
            <a:endParaRPr lang="en-US" sz="2400" dirty="0" smtClean="0">
              <a:latin typeface="Times New Roman" pitchFamily="18" charset="0"/>
              <a:cs typeface="Times New Roman" pitchFamily="18" charset="0"/>
            </a:endParaRPr>
          </a:p>
          <a:p>
            <a:pPr>
              <a:buNone/>
            </a:pPr>
            <a:endParaRPr lang="en-US" dirty="0">
              <a:latin typeface="Times New Roman" pitchFamily="18" charset="0"/>
              <a:cs typeface="Times New Roman" pitchFamily="18" charset="0"/>
            </a:endParaRPr>
          </a:p>
        </p:txBody>
      </p:sp>
      <p:sp>
        <p:nvSpPr>
          <p:cNvPr id="4" name="Rectangle 3"/>
          <p:cNvSpPr/>
          <p:nvPr/>
        </p:nvSpPr>
        <p:spPr>
          <a:xfrm>
            <a:off x="0" y="6096000"/>
            <a:ext cx="9144000" cy="369332"/>
          </a:xfrm>
          <a:prstGeom prst="rect">
            <a:avLst/>
          </a:prstGeom>
        </p:spPr>
        <p:txBody>
          <a:bodyPr wrap="square">
            <a:spAutoFit/>
          </a:bodyPr>
          <a:lstStyle/>
          <a:p>
            <a:pPr marL="193040">
              <a:lnSpc>
                <a:spcPct val="100000"/>
              </a:lnSpc>
              <a:spcBef>
                <a:spcPts val="5"/>
              </a:spcBef>
            </a:pPr>
            <a:r>
              <a:rPr lang="en-US" spc="-10" dirty="0">
                <a:solidFill>
                  <a:srgbClr val="C00000"/>
                </a:solidFill>
                <a:latin typeface="Carlito"/>
                <a:cs typeface="Carlito"/>
              </a:rPr>
              <a:t>Villa </a:t>
            </a:r>
            <a:r>
              <a:rPr lang="en-US" dirty="0">
                <a:solidFill>
                  <a:srgbClr val="C00000"/>
                </a:solidFill>
                <a:latin typeface="Carlito"/>
                <a:cs typeface="Carlito"/>
              </a:rPr>
              <a:t>ADM </a:t>
            </a:r>
            <a:r>
              <a:rPr lang="en-US" spc="-5" dirty="0">
                <a:solidFill>
                  <a:srgbClr val="C00000"/>
                </a:solidFill>
                <a:latin typeface="Carlito"/>
                <a:cs typeface="Carlito"/>
              </a:rPr>
              <a:t>et </a:t>
            </a:r>
            <a:r>
              <a:rPr lang="en-US" dirty="0">
                <a:solidFill>
                  <a:srgbClr val="C00000"/>
                </a:solidFill>
                <a:latin typeface="Carlito"/>
                <a:cs typeface="Carlito"/>
              </a:rPr>
              <a:t>al . </a:t>
            </a:r>
            <a:r>
              <a:rPr lang="en-US" spc="-10" dirty="0">
                <a:solidFill>
                  <a:srgbClr val="C00000"/>
                </a:solidFill>
                <a:latin typeface="Carlito"/>
                <a:cs typeface="Carlito"/>
              </a:rPr>
              <a:t>Coronary </a:t>
            </a:r>
            <a:r>
              <a:rPr lang="en-US" spc="-5" dirty="0">
                <a:solidFill>
                  <a:srgbClr val="C00000"/>
                </a:solidFill>
                <a:latin typeface="Carlito"/>
                <a:cs typeface="Carlito"/>
              </a:rPr>
              <a:t>artery anomalies. </a:t>
            </a:r>
            <a:r>
              <a:rPr lang="en-US" dirty="0">
                <a:solidFill>
                  <a:srgbClr val="C00000"/>
                </a:solidFill>
                <a:latin typeface="Carlito"/>
                <a:cs typeface="Carlito"/>
              </a:rPr>
              <a:t>June 28, </a:t>
            </a:r>
            <a:r>
              <a:rPr lang="en-US" spc="-10" dirty="0" smtClean="0">
                <a:solidFill>
                  <a:srgbClr val="C00000"/>
                </a:solidFill>
                <a:latin typeface="Carlito"/>
                <a:cs typeface="Carlito"/>
              </a:rPr>
              <a:t>2016</a:t>
            </a:r>
            <a:r>
              <a:rPr lang="en-US" b="1" spc="-10" dirty="0" smtClean="0">
                <a:solidFill>
                  <a:srgbClr val="C00000"/>
                </a:solidFill>
                <a:latin typeface="Carlito"/>
                <a:cs typeface="Carlito"/>
              </a:rPr>
              <a:t>|</a:t>
            </a:r>
            <a:r>
              <a:rPr lang="en-US" spc="-10" dirty="0" smtClean="0">
                <a:solidFill>
                  <a:srgbClr val="C00000"/>
                </a:solidFill>
                <a:latin typeface="Carlito"/>
                <a:cs typeface="Carlito"/>
              </a:rPr>
              <a:t>Volume </a:t>
            </a:r>
            <a:r>
              <a:rPr lang="en-US" dirty="0" smtClean="0">
                <a:solidFill>
                  <a:srgbClr val="C00000"/>
                </a:solidFill>
                <a:latin typeface="Carlito"/>
                <a:cs typeface="Carlito"/>
              </a:rPr>
              <a:t>8</a:t>
            </a:r>
            <a:r>
              <a:rPr lang="en-US" b="1" dirty="0" smtClean="0">
                <a:solidFill>
                  <a:srgbClr val="C00000"/>
                </a:solidFill>
                <a:latin typeface="Carlito"/>
                <a:cs typeface="Carlito"/>
              </a:rPr>
              <a:t>|</a:t>
            </a:r>
            <a:r>
              <a:rPr lang="en-US" dirty="0" smtClean="0">
                <a:solidFill>
                  <a:srgbClr val="C00000"/>
                </a:solidFill>
                <a:latin typeface="Carlito"/>
                <a:cs typeface="Carlito"/>
              </a:rPr>
              <a:t>Issue</a:t>
            </a:r>
            <a:r>
              <a:rPr lang="en-US" spc="110" dirty="0" smtClean="0">
                <a:solidFill>
                  <a:srgbClr val="C00000"/>
                </a:solidFill>
                <a:latin typeface="Carlito"/>
                <a:cs typeface="Carlito"/>
              </a:rPr>
              <a:t> </a:t>
            </a:r>
            <a:r>
              <a:rPr lang="en-US" dirty="0">
                <a:solidFill>
                  <a:srgbClr val="C00000"/>
                </a:solidFill>
                <a:latin typeface="Carlito"/>
                <a:cs typeface="Carlito"/>
              </a:rPr>
              <a:t>6</a:t>
            </a:r>
            <a:r>
              <a:rPr lang="en-US" b="1" dirty="0">
                <a:solidFill>
                  <a:srgbClr val="C00000"/>
                </a:solidFill>
                <a:latin typeface="Carlito"/>
                <a:cs typeface="Carlito"/>
              </a:rPr>
              <a:t>|</a:t>
            </a:r>
            <a:endParaRPr lang="en-US" dirty="0">
              <a:solidFill>
                <a:srgbClr val="C00000"/>
              </a:solidFill>
              <a:latin typeface="Carlito"/>
              <a:cs typeface="Carlito"/>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n-US" spc="-240" dirty="0">
                <a:solidFill>
                  <a:srgbClr val="7030A0"/>
                </a:solidFill>
                <a:latin typeface="Times New Roman" pitchFamily="18" charset="0"/>
                <a:cs typeface="Times New Roman" pitchFamily="18" charset="0"/>
              </a:rPr>
              <a:t>C</a:t>
            </a:r>
            <a:r>
              <a:rPr lang="en-US" spc="-240" dirty="0" smtClean="0">
                <a:solidFill>
                  <a:srgbClr val="7030A0"/>
                </a:solidFill>
                <a:latin typeface="Times New Roman" pitchFamily="18" charset="0"/>
                <a:cs typeface="Times New Roman" pitchFamily="18" charset="0"/>
              </a:rPr>
              <a:t>lassification </a:t>
            </a:r>
            <a:r>
              <a:rPr lang="en-US" spc="-175" dirty="0" smtClean="0">
                <a:solidFill>
                  <a:srgbClr val="7030A0"/>
                </a:solidFill>
                <a:latin typeface="Times New Roman" pitchFamily="18" charset="0"/>
                <a:cs typeface="Times New Roman" pitchFamily="18" charset="0"/>
              </a:rPr>
              <a:t>based </a:t>
            </a:r>
            <a:r>
              <a:rPr lang="en-US" spc="-95" dirty="0" smtClean="0">
                <a:solidFill>
                  <a:srgbClr val="7030A0"/>
                </a:solidFill>
                <a:latin typeface="Times New Roman" pitchFamily="18" charset="0"/>
                <a:cs typeface="Times New Roman" pitchFamily="18" charset="0"/>
              </a:rPr>
              <a:t>on</a:t>
            </a:r>
            <a:r>
              <a:rPr lang="en-US" spc="-605" dirty="0" smtClean="0">
                <a:solidFill>
                  <a:srgbClr val="7030A0"/>
                </a:solidFill>
                <a:latin typeface="Times New Roman" pitchFamily="18" charset="0"/>
                <a:cs typeface="Times New Roman" pitchFamily="18" charset="0"/>
              </a:rPr>
              <a:t> </a:t>
            </a:r>
            <a:r>
              <a:rPr lang="en-US" spc="-215" dirty="0" smtClean="0">
                <a:solidFill>
                  <a:srgbClr val="7030A0"/>
                </a:solidFill>
                <a:latin typeface="Times New Roman" pitchFamily="18" charset="0"/>
                <a:cs typeface="Times New Roman" pitchFamily="18" charset="0"/>
              </a:rPr>
              <a:t>ischemia</a:t>
            </a:r>
            <a:endParaRPr lang="en-US" dirty="0">
              <a:solidFill>
                <a:srgbClr val="7030A0"/>
              </a:solidFill>
              <a:latin typeface="Times New Roman" pitchFamily="18" charset="0"/>
              <a:cs typeface="Times New Roman" pitchFamily="18" charset="0"/>
            </a:endParaRPr>
          </a:p>
        </p:txBody>
      </p:sp>
      <p:sp>
        <p:nvSpPr>
          <p:cNvPr id="5" name="Content Placeholder 4"/>
          <p:cNvSpPr>
            <a:spLocks noGrp="1"/>
          </p:cNvSpPr>
          <p:nvPr>
            <p:ph idx="1"/>
          </p:nvPr>
        </p:nvSpPr>
        <p:spPr/>
        <p:txBody>
          <a:bodyPr/>
          <a:lstStyle/>
          <a:p>
            <a:endParaRPr lang="en-US"/>
          </a:p>
        </p:txBody>
      </p:sp>
      <p:pic>
        <p:nvPicPr>
          <p:cNvPr id="8195" name="Picture 3"/>
          <p:cNvPicPr>
            <a:picLocks noChangeAspect="1" noChangeArrowheads="1"/>
          </p:cNvPicPr>
          <p:nvPr/>
        </p:nvPicPr>
        <p:blipFill>
          <a:blip r:embed="rId2"/>
          <a:srcRect/>
          <a:stretch>
            <a:fillRect/>
          </a:stretch>
        </p:blipFill>
        <p:spPr bwMode="auto">
          <a:xfrm>
            <a:off x="0" y="1600200"/>
            <a:ext cx="9144000" cy="525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7030A0"/>
                </a:solidFill>
              </a:rPr>
              <a:t>Anomalies of origination and course</a:t>
            </a:r>
            <a:br>
              <a:rPr lang="en-US" dirty="0" smtClean="0">
                <a:solidFill>
                  <a:srgbClr val="7030A0"/>
                </a:solidFill>
              </a:rPr>
            </a:br>
            <a:endParaRPr lang="en-US" dirty="0">
              <a:solidFill>
                <a:srgbClr val="7030A0"/>
              </a:solidFill>
            </a:endParaRPr>
          </a:p>
        </p:txBody>
      </p:sp>
      <p:sp>
        <p:nvSpPr>
          <p:cNvPr id="3" name="Content Placeholder 2"/>
          <p:cNvSpPr>
            <a:spLocks noGrp="1"/>
          </p:cNvSpPr>
          <p:nvPr>
            <p:ph idx="1"/>
          </p:nvPr>
        </p:nvSpPr>
        <p:spPr/>
        <p:txBody>
          <a:bodyPr>
            <a:normAutofit fontScale="55000" lnSpcReduction="20000"/>
          </a:bodyPr>
          <a:lstStyle/>
          <a:p>
            <a:pPr algn="just">
              <a:lnSpc>
                <a:spcPct val="170000"/>
              </a:lnSpc>
              <a:buNone/>
            </a:pPr>
            <a:r>
              <a:rPr lang="en-US" sz="4400" dirty="0" smtClean="0">
                <a:solidFill>
                  <a:srgbClr val="002060"/>
                </a:solidFill>
                <a:latin typeface="Times New Roman" pitchFamily="18" charset="0"/>
                <a:cs typeface="Times New Roman" pitchFamily="18" charset="0"/>
              </a:rPr>
              <a:t>Absent left main trunk (split origination of LCA)</a:t>
            </a:r>
          </a:p>
          <a:p>
            <a:pPr algn="just">
              <a:lnSpc>
                <a:spcPct val="170000"/>
              </a:lnSpc>
              <a:buNone/>
            </a:pPr>
            <a:endParaRPr lang="en-US" sz="3600" dirty="0" smtClean="0">
              <a:solidFill>
                <a:srgbClr val="002060"/>
              </a:solidFill>
              <a:latin typeface="Times New Roman" pitchFamily="18" charset="0"/>
              <a:cs typeface="Times New Roman" pitchFamily="18" charset="0"/>
            </a:endParaRPr>
          </a:p>
          <a:p>
            <a:pPr algn="just">
              <a:lnSpc>
                <a:spcPct val="170000"/>
              </a:lnSpc>
            </a:pPr>
            <a:r>
              <a:rPr lang="en-US" sz="3600" dirty="0" smtClean="0">
                <a:latin typeface="Times New Roman" pitchFamily="18" charset="0"/>
                <a:cs typeface="Times New Roman" pitchFamily="18" charset="0"/>
              </a:rPr>
              <a:t>LAD and </a:t>
            </a:r>
            <a:r>
              <a:rPr lang="en-US" sz="3600" dirty="0" err="1" smtClean="0">
                <a:latin typeface="Times New Roman" pitchFamily="18" charset="0"/>
                <a:cs typeface="Times New Roman" pitchFamily="18" charset="0"/>
              </a:rPr>
              <a:t>Cx</a:t>
            </a:r>
            <a:r>
              <a:rPr lang="en-US" sz="3600" dirty="0" smtClean="0">
                <a:latin typeface="Times New Roman" pitchFamily="18" charset="0"/>
                <a:cs typeface="Times New Roman" pitchFamily="18" charset="0"/>
              </a:rPr>
              <a:t> originates from LCS without common trunk</a:t>
            </a:r>
          </a:p>
          <a:p>
            <a:pPr algn="just">
              <a:lnSpc>
                <a:spcPct val="170000"/>
              </a:lnSpc>
            </a:pPr>
            <a:r>
              <a:rPr lang="en-US" sz="3600" dirty="0" smtClean="0">
                <a:latin typeface="Times New Roman" pitchFamily="18" charset="0"/>
                <a:cs typeface="Times New Roman" pitchFamily="18" charset="0"/>
              </a:rPr>
              <a:t>Occurs in about 1%</a:t>
            </a:r>
          </a:p>
          <a:p>
            <a:pPr algn="just">
              <a:lnSpc>
                <a:spcPct val="170000"/>
              </a:lnSpc>
            </a:pPr>
            <a:r>
              <a:rPr lang="en-US" sz="3600" dirty="0" smtClean="0">
                <a:latin typeface="Times New Roman" pitchFamily="18" charset="0"/>
                <a:cs typeface="Times New Roman" pitchFamily="18" charset="0"/>
              </a:rPr>
              <a:t>More frequent with BAV, left dominance</a:t>
            </a:r>
          </a:p>
          <a:p>
            <a:pPr algn="just">
              <a:lnSpc>
                <a:spcPct val="170000"/>
              </a:lnSpc>
            </a:pPr>
            <a:r>
              <a:rPr lang="en-US" sz="3600" dirty="0" smtClean="0">
                <a:latin typeface="Times New Roman" pitchFamily="18" charset="0"/>
                <a:cs typeface="Times New Roman" pitchFamily="18" charset="0"/>
              </a:rPr>
              <a:t>No clinical consequences</a:t>
            </a:r>
          </a:p>
          <a:p>
            <a:pPr algn="just">
              <a:lnSpc>
                <a:spcPct val="170000"/>
              </a:lnSpc>
            </a:pPr>
            <a:r>
              <a:rPr lang="en-US" sz="3600" dirty="0" smtClean="0">
                <a:latin typeface="Times New Roman" pitchFamily="18" charset="0"/>
                <a:cs typeface="Times New Roman" pitchFamily="18" charset="0"/>
              </a:rPr>
              <a:t>Coronary </a:t>
            </a:r>
            <a:r>
              <a:rPr lang="en-US" sz="3600" dirty="0" err="1" smtClean="0">
                <a:latin typeface="Times New Roman" pitchFamily="18" charset="0"/>
                <a:cs typeface="Times New Roman" pitchFamily="18" charset="0"/>
              </a:rPr>
              <a:t>ostia</a:t>
            </a:r>
            <a:r>
              <a:rPr lang="en-US" sz="3600" dirty="0" smtClean="0">
                <a:latin typeface="Times New Roman" pitchFamily="18" charset="0"/>
                <a:cs typeface="Times New Roman" pitchFamily="18" charset="0"/>
              </a:rPr>
              <a:t> are smaller</a:t>
            </a:r>
            <a:endParaRPr lang="en-US" dirty="0" smtClean="0">
              <a:latin typeface="Times New Roman" pitchFamily="18" charset="0"/>
              <a:cs typeface="Times New Roman" pitchFamily="18" charset="0"/>
            </a:endParaRPr>
          </a:p>
          <a:p>
            <a:pPr>
              <a:buNone/>
            </a:pPr>
            <a:endParaRPr lang="en-US" dirty="0" smtClean="0">
              <a:latin typeface="Times New Roman" pitchFamily="18" charset="0"/>
              <a:cs typeface="Times New Roman" pitchFamily="18" charset="0"/>
            </a:endParaRPr>
          </a:p>
          <a:p>
            <a:pPr>
              <a:buNone/>
            </a:pPr>
            <a:endParaRPr lang="en-US" dirty="0" smtClean="0">
              <a:latin typeface="Times New Roman" pitchFamily="18" charset="0"/>
              <a:cs typeface="Times New Roman" pitchFamily="18" charset="0"/>
            </a:endParaRPr>
          </a:p>
          <a:p>
            <a:pPr>
              <a:buNone/>
            </a:pPr>
            <a:r>
              <a:rPr lang="en-US" sz="2400" dirty="0" smtClean="0">
                <a:solidFill>
                  <a:srgbClr val="00B050"/>
                </a:solidFill>
                <a:latin typeface="Times New Roman" pitchFamily="18" charset="0"/>
                <a:cs typeface="Times New Roman" pitchFamily="18" charset="0"/>
              </a:rPr>
              <a:t>J.M. </a:t>
            </a:r>
            <a:r>
              <a:rPr lang="en-US" sz="2400" dirty="0" err="1" smtClean="0">
                <a:solidFill>
                  <a:srgbClr val="00B050"/>
                </a:solidFill>
                <a:latin typeface="Times New Roman" pitchFamily="18" charset="0"/>
                <a:cs typeface="Times New Roman" pitchFamily="18" charset="0"/>
              </a:rPr>
              <a:t>Pe´rez-Pomares</a:t>
            </a:r>
            <a:r>
              <a:rPr lang="en-US" sz="2400" dirty="0" smtClean="0">
                <a:solidFill>
                  <a:srgbClr val="00B050"/>
                </a:solidFill>
                <a:latin typeface="Times New Roman" pitchFamily="18" charset="0"/>
                <a:cs typeface="Times New Roman" pitchFamily="18" charset="0"/>
              </a:rPr>
              <a:t> et al. Congenital coronary artery anomalies (2016) 109, 204–216</a:t>
            </a:r>
            <a:endParaRPr lang="en-US" sz="2400" dirty="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1600200" y="1066800"/>
            <a:ext cx="5638799" cy="50593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030A0"/>
                </a:solidFill>
              </a:rPr>
              <a:t>CANNULATION</a:t>
            </a:r>
            <a:endParaRPr lang="en-US" dirty="0">
              <a:solidFill>
                <a:srgbClr val="7030A0"/>
              </a:solidFill>
            </a:endParaRPr>
          </a:p>
        </p:txBody>
      </p:sp>
      <p:sp>
        <p:nvSpPr>
          <p:cNvPr id="3" name="Content Placeholder 2"/>
          <p:cNvSpPr>
            <a:spLocks noGrp="1"/>
          </p:cNvSpPr>
          <p:nvPr>
            <p:ph idx="1"/>
          </p:nvPr>
        </p:nvSpPr>
        <p:spPr/>
        <p:txBody>
          <a:bodyPr>
            <a:normAutofit fontScale="70000" lnSpcReduction="20000"/>
          </a:bodyPr>
          <a:lstStyle/>
          <a:p>
            <a:pPr algn="just">
              <a:lnSpc>
                <a:spcPct val="220000"/>
              </a:lnSpc>
            </a:pPr>
            <a:r>
              <a:rPr lang="en-US" dirty="0" smtClean="0">
                <a:latin typeface="Times New Roman" pitchFamily="18" charset="0"/>
                <a:cs typeface="Times New Roman" pitchFamily="18" charset="0"/>
              </a:rPr>
              <a:t>Inject more dye so that LCX also can be visualized</a:t>
            </a:r>
          </a:p>
          <a:p>
            <a:pPr algn="just">
              <a:lnSpc>
                <a:spcPct val="220000"/>
              </a:lnSpc>
            </a:pPr>
            <a:r>
              <a:rPr lang="en-US" dirty="0" smtClean="0">
                <a:latin typeface="Times New Roman" pitchFamily="18" charset="0"/>
                <a:cs typeface="Times New Roman" pitchFamily="18" charset="0"/>
              </a:rPr>
              <a:t>If LAD is </a:t>
            </a:r>
            <a:r>
              <a:rPr lang="en-US" dirty="0" err="1" smtClean="0">
                <a:latin typeface="Times New Roman" pitchFamily="18" charset="0"/>
                <a:cs typeface="Times New Roman" pitchFamily="18" charset="0"/>
              </a:rPr>
              <a:t>cannulated</a:t>
            </a:r>
            <a:r>
              <a:rPr lang="en-US" dirty="0" smtClean="0">
                <a:latin typeface="Times New Roman" pitchFamily="18" charset="0"/>
                <a:cs typeface="Times New Roman" pitchFamily="18" charset="0"/>
              </a:rPr>
              <a:t> it is pulled back into aorta and clockwise torque is given to </a:t>
            </a:r>
            <a:r>
              <a:rPr lang="en-US" dirty="0" err="1" smtClean="0">
                <a:latin typeface="Times New Roman" pitchFamily="18" charset="0"/>
                <a:cs typeface="Times New Roman" pitchFamily="18" charset="0"/>
              </a:rPr>
              <a:t>cannulate</a:t>
            </a:r>
            <a:r>
              <a:rPr lang="en-US" dirty="0" smtClean="0">
                <a:latin typeface="Times New Roman" pitchFamily="18" charset="0"/>
                <a:cs typeface="Times New Roman" pitchFamily="18" charset="0"/>
              </a:rPr>
              <a:t>  LCX</a:t>
            </a:r>
          </a:p>
          <a:p>
            <a:pPr algn="just">
              <a:lnSpc>
                <a:spcPct val="220000"/>
              </a:lnSpc>
            </a:pPr>
            <a:r>
              <a:rPr lang="en-US" dirty="0" smtClean="0">
                <a:latin typeface="Times New Roman" pitchFamily="18" charset="0"/>
                <a:cs typeface="Times New Roman" pitchFamily="18" charset="0"/>
              </a:rPr>
              <a:t>Use JL4 for LAD and longer curve for LCX</a:t>
            </a:r>
          </a:p>
          <a:p>
            <a:pPr algn="just">
              <a:lnSpc>
                <a:spcPct val="220000"/>
              </a:lnSpc>
            </a:pPr>
            <a:r>
              <a:rPr lang="en-US" dirty="0" smtClean="0">
                <a:latin typeface="Times New Roman" pitchFamily="18" charset="0"/>
                <a:cs typeface="Times New Roman" pitchFamily="18" charset="0"/>
              </a:rPr>
              <a:t>JL catheter for selective </a:t>
            </a:r>
            <a:r>
              <a:rPr lang="en-US" dirty="0" err="1" smtClean="0">
                <a:latin typeface="Times New Roman" pitchFamily="18" charset="0"/>
                <a:cs typeface="Times New Roman" pitchFamily="18" charset="0"/>
              </a:rPr>
              <a:t>cannulation</a:t>
            </a:r>
            <a:r>
              <a:rPr lang="en-US" dirty="0" smtClean="0">
                <a:latin typeface="Times New Roman" pitchFamily="18" charset="0"/>
                <a:cs typeface="Times New Roman" pitchFamily="18" charset="0"/>
              </a:rPr>
              <a:t> of LAD and </a:t>
            </a:r>
            <a:r>
              <a:rPr lang="en-US" dirty="0" err="1" smtClean="0">
                <a:latin typeface="Times New Roman" pitchFamily="18" charset="0"/>
                <a:cs typeface="Times New Roman" pitchFamily="18" charset="0"/>
              </a:rPr>
              <a:t>amplatz</a:t>
            </a:r>
            <a:r>
              <a:rPr lang="en-US" dirty="0" smtClean="0">
                <a:latin typeface="Times New Roman" pitchFamily="18" charset="0"/>
                <a:cs typeface="Times New Roman" pitchFamily="18" charset="0"/>
              </a:rPr>
              <a:t> left catheter for LCX</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52600"/>
          </a:xfrm>
        </p:spPr>
        <p:txBody>
          <a:bodyPr>
            <a:normAutofit/>
          </a:bodyPr>
          <a:lstStyle/>
          <a:p>
            <a:r>
              <a:rPr lang="en-US" sz="3200" dirty="0" smtClean="0">
                <a:solidFill>
                  <a:srgbClr val="7030A0"/>
                </a:solidFill>
              </a:rPr>
              <a:t>Anomalous location of coronary </a:t>
            </a:r>
            <a:r>
              <a:rPr lang="en-US" sz="3200" dirty="0" err="1" smtClean="0">
                <a:solidFill>
                  <a:srgbClr val="7030A0"/>
                </a:solidFill>
              </a:rPr>
              <a:t>ostium</a:t>
            </a:r>
            <a:r>
              <a:rPr lang="en-US" sz="3200" dirty="0" smtClean="0">
                <a:solidFill>
                  <a:srgbClr val="7030A0"/>
                </a:solidFill>
              </a:rPr>
              <a:t> within aortic root or near proper aortic sinus of </a:t>
            </a:r>
            <a:r>
              <a:rPr lang="en-US" sz="3200" dirty="0" err="1" smtClean="0">
                <a:solidFill>
                  <a:srgbClr val="7030A0"/>
                </a:solidFill>
              </a:rPr>
              <a:t>Valsalva</a:t>
            </a:r>
            <a:endParaRPr lang="en-US" sz="3200" dirty="0">
              <a:solidFill>
                <a:srgbClr val="7030A0"/>
              </a:solidFill>
            </a:endParaRPr>
          </a:p>
        </p:txBody>
      </p:sp>
      <p:sp>
        <p:nvSpPr>
          <p:cNvPr id="3" name="Content Placeholder 2"/>
          <p:cNvSpPr>
            <a:spLocks noGrp="1"/>
          </p:cNvSpPr>
          <p:nvPr>
            <p:ph idx="1"/>
          </p:nvPr>
        </p:nvSpPr>
        <p:spPr/>
        <p:txBody>
          <a:bodyPr>
            <a:noAutofit/>
          </a:bodyPr>
          <a:lstStyle/>
          <a:p>
            <a:pPr>
              <a:lnSpc>
                <a:spcPct val="150000"/>
              </a:lnSpc>
              <a:buNone/>
            </a:pPr>
            <a:r>
              <a:rPr lang="en-US" sz="2000" dirty="0" smtClean="0">
                <a:latin typeface="Times New Roman" pitchFamily="18" charset="0"/>
                <a:cs typeface="Times New Roman" pitchFamily="18" charset="0"/>
              </a:rPr>
              <a:t>a. High</a:t>
            </a:r>
          </a:p>
          <a:p>
            <a:pPr>
              <a:lnSpc>
                <a:spcPct val="150000"/>
              </a:lnSpc>
              <a:buNone/>
            </a:pPr>
            <a:r>
              <a:rPr lang="en-US" sz="2000" dirty="0" smtClean="0">
                <a:latin typeface="Times New Roman" pitchFamily="18" charset="0"/>
                <a:cs typeface="Times New Roman" pitchFamily="18" charset="0"/>
              </a:rPr>
              <a:t>b. Low</a:t>
            </a:r>
          </a:p>
          <a:p>
            <a:pPr>
              <a:lnSpc>
                <a:spcPct val="150000"/>
              </a:lnSpc>
              <a:buNone/>
            </a:pPr>
            <a:r>
              <a:rPr lang="en-US" sz="2000" dirty="0" smtClean="0">
                <a:latin typeface="Times New Roman" pitchFamily="18" charset="0"/>
                <a:cs typeface="Times New Roman" pitchFamily="18" charset="0"/>
              </a:rPr>
              <a:t>c. Commissural</a:t>
            </a:r>
          </a:p>
          <a:p>
            <a:pPr>
              <a:lnSpc>
                <a:spcPct val="150000"/>
              </a:lnSpc>
            </a:pPr>
            <a:r>
              <a:rPr lang="en-US" sz="2000" dirty="0" smtClean="0">
                <a:latin typeface="Times New Roman" pitchFamily="18" charset="0"/>
                <a:cs typeface="Times New Roman" pitchFamily="18" charset="0"/>
              </a:rPr>
              <a:t>It is defined as origin of a coronary artery or left coronary trunk more than 1 cm above the </a:t>
            </a:r>
            <a:r>
              <a:rPr lang="en-US" sz="2000" dirty="0" err="1" smtClean="0">
                <a:latin typeface="Times New Roman" pitchFamily="18" charset="0"/>
                <a:cs typeface="Times New Roman" pitchFamily="18" charset="0"/>
              </a:rPr>
              <a:t>sinotubular</a:t>
            </a:r>
            <a:r>
              <a:rPr lang="en-US" sz="2000" dirty="0" smtClean="0">
                <a:latin typeface="Times New Roman" pitchFamily="18" charset="0"/>
                <a:cs typeface="Times New Roman" pitchFamily="18" charset="0"/>
              </a:rPr>
              <a:t> junction.</a:t>
            </a:r>
          </a:p>
          <a:p>
            <a:pPr>
              <a:lnSpc>
                <a:spcPct val="150000"/>
              </a:lnSpc>
            </a:pPr>
            <a:r>
              <a:rPr lang="en-US" sz="2000" dirty="0" smtClean="0">
                <a:latin typeface="Times New Roman" pitchFamily="18" charset="0"/>
                <a:cs typeface="Times New Roman" pitchFamily="18" charset="0"/>
              </a:rPr>
              <a:t>Caution during ascending aorta surgery and may cause difficulties in catheterization during angiography.</a:t>
            </a:r>
          </a:p>
          <a:p>
            <a:pPr>
              <a:lnSpc>
                <a:spcPct val="150000"/>
              </a:lnSpc>
            </a:pPr>
            <a:r>
              <a:rPr lang="en-US" sz="2000" dirty="0" smtClean="0">
                <a:latin typeface="Times New Roman" pitchFamily="18" charset="0"/>
                <a:cs typeface="Times New Roman" pitchFamily="18" charset="0"/>
              </a:rPr>
              <a:t>Most frequently – In RCA, sometimes  associated with bicuspid aortic valve</a:t>
            </a: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a:xfrm>
            <a:off x="457200" y="457200"/>
            <a:ext cx="4724400" cy="5668963"/>
          </a:xfrm>
        </p:spPr>
        <p:txBody>
          <a:bodyPr>
            <a:normAutofit/>
          </a:bodyPr>
          <a:lstStyle/>
          <a:p>
            <a:pPr>
              <a:buNone/>
            </a:pPr>
            <a:r>
              <a:rPr lang="en-US" sz="2800" dirty="0" smtClean="0"/>
              <a:t>CANNULATION</a:t>
            </a:r>
          </a:p>
          <a:p>
            <a:pPr>
              <a:buNone/>
            </a:pPr>
            <a:endParaRPr lang="en-US" sz="2800" dirty="0" smtClean="0"/>
          </a:p>
          <a:p>
            <a:r>
              <a:rPr lang="en-US" sz="2800" dirty="0" smtClean="0"/>
              <a:t>High origin of LCA engaged with </a:t>
            </a:r>
            <a:r>
              <a:rPr lang="en-US" sz="2800" dirty="0" err="1" smtClean="0"/>
              <a:t>Amplatz</a:t>
            </a:r>
            <a:r>
              <a:rPr lang="en-US" sz="2800" dirty="0" smtClean="0"/>
              <a:t> left, MP catheter</a:t>
            </a:r>
          </a:p>
          <a:p>
            <a:pPr>
              <a:buNone/>
            </a:pPr>
            <a:endParaRPr lang="en-US" sz="2800" dirty="0" smtClean="0"/>
          </a:p>
          <a:p>
            <a:r>
              <a:rPr lang="en-US" sz="2800" dirty="0" smtClean="0"/>
              <a:t>High origin of RCA engaged with </a:t>
            </a:r>
            <a:r>
              <a:rPr lang="en-US" sz="2800" dirty="0" err="1" smtClean="0"/>
              <a:t>Amplatz</a:t>
            </a:r>
            <a:r>
              <a:rPr lang="en-US" sz="2800" dirty="0" smtClean="0"/>
              <a:t> catheter</a:t>
            </a:r>
            <a:endParaRPr lang="en-US" sz="2800" dirty="0"/>
          </a:p>
        </p:txBody>
      </p:sp>
      <p:pic>
        <p:nvPicPr>
          <p:cNvPr id="4" name="Picture 3" descr="IMG_7417.jpeg"/>
          <p:cNvPicPr>
            <a:picLocks noChangeAspect="1"/>
          </p:cNvPicPr>
          <p:nvPr/>
        </p:nvPicPr>
        <p:blipFill>
          <a:blip r:embed="rId2"/>
          <a:stretch>
            <a:fillRect/>
          </a:stretch>
        </p:blipFill>
        <p:spPr>
          <a:xfrm>
            <a:off x="5486400" y="0"/>
            <a:ext cx="3482879" cy="6858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030A0"/>
                </a:solidFill>
              </a:rPr>
              <a:t>ALCAPA</a:t>
            </a:r>
            <a:endParaRPr lang="en-US" dirty="0">
              <a:solidFill>
                <a:srgbClr val="7030A0"/>
              </a:solidFill>
            </a:endParaRPr>
          </a:p>
        </p:txBody>
      </p:sp>
      <p:sp>
        <p:nvSpPr>
          <p:cNvPr id="3" name="Content Placeholder 2"/>
          <p:cNvSpPr>
            <a:spLocks noGrp="1"/>
          </p:cNvSpPr>
          <p:nvPr>
            <p:ph sz="half" idx="1"/>
          </p:nvPr>
        </p:nvSpPr>
        <p:spPr>
          <a:xfrm>
            <a:off x="457200" y="1600200"/>
            <a:ext cx="4038600" cy="4953000"/>
          </a:xfrm>
        </p:spPr>
        <p:txBody>
          <a:bodyPr>
            <a:noAutofit/>
          </a:bodyPr>
          <a:lstStyle/>
          <a:p>
            <a:pPr algn="just">
              <a:lnSpc>
                <a:spcPct val="170000"/>
              </a:lnSpc>
            </a:pPr>
            <a:r>
              <a:rPr lang="en-US" sz="1600" dirty="0" smtClean="0">
                <a:latin typeface="Times New Roman" pitchFamily="18" charset="0"/>
                <a:cs typeface="Times New Roman" pitchFamily="18" charset="0"/>
              </a:rPr>
              <a:t>LCA arises from PA usually from left posterior facing sinus</a:t>
            </a:r>
          </a:p>
          <a:p>
            <a:pPr algn="just">
              <a:lnSpc>
                <a:spcPct val="170000"/>
              </a:lnSpc>
            </a:pPr>
            <a:r>
              <a:rPr lang="en-US" sz="1600" dirty="0" smtClean="0">
                <a:latin typeface="Times New Roman" pitchFamily="18" charset="0"/>
                <a:cs typeface="Times New Roman" pitchFamily="18" charset="0"/>
              </a:rPr>
              <a:t>Fetus-both coronary arteries receive forward flow</a:t>
            </a:r>
          </a:p>
          <a:p>
            <a:pPr algn="just">
              <a:lnSpc>
                <a:spcPct val="170000"/>
              </a:lnSpc>
            </a:pPr>
            <a:r>
              <a:rPr lang="en-US" sz="1600" dirty="0" smtClean="0">
                <a:latin typeface="Times New Roman" pitchFamily="18" charset="0"/>
                <a:cs typeface="Times New Roman" pitchFamily="18" charset="0"/>
              </a:rPr>
              <a:t>Early after birth - </a:t>
            </a:r>
            <a:r>
              <a:rPr lang="en-US" sz="1600" dirty="0" err="1" smtClean="0">
                <a:latin typeface="Times New Roman" pitchFamily="18" charset="0"/>
                <a:cs typeface="Times New Roman" pitchFamily="18" charset="0"/>
              </a:rPr>
              <a:t>Anterolateral</a:t>
            </a:r>
            <a:r>
              <a:rPr lang="en-US" sz="1600" dirty="0" smtClean="0">
                <a:latin typeface="Times New Roman" pitchFamily="18" charset="0"/>
                <a:cs typeface="Times New Roman" pitchFamily="18" charset="0"/>
              </a:rPr>
              <a:t> infarct and slight retrograde flow from LCA to PA</a:t>
            </a:r>
          </a:p>
          <a:p>
            <a:pPr algn="just">
              <a:lnSpc>
                <a:spcPct val="170000"/>
              </a:lnSpc>
            </a:pPr>
            <a:r>
              <a:rPr lang="en-US" sz="1600" dirty="0" smtClean="0">
                <a:latin typeface="Times New Roman" pitchFamily="18" charset="0"/>
                <a:cs typeface="Times New Roman" pitchFamily="18" charset="0"/>
              </a:rPr>
              <a:t>15% of patients-myocardial blood flow can sustain myocardial function at rest or even during exercise</a:t>
            </a:r>
          </a:p>
          <a:p>
            <a:pPr algn="just">
              <a:lnSpc>
                <a:spcPct val="170000"/>
              </a:lnSpc>
            </a:pPr>
            <a:r>
              <a:rPr lang="en-US" sz="1600" dirty="0" smtClean="0">
                <a:latin typeface="Times New Roman" pitchFamily="18" charset="0"/>
                <a:cs typeface="Times New Roman" pitchFamily="18" charset="0"/>
              </a:rPr>
              <a:t>Adult-Enlarged RCA and collaterals and significant retrograde flow into PA</a:t>
            </a:r>
            <a:endParaRPr lang="en-US" sz="1600" dirty="0">
              <a:latin typeface="Times New Roman" pitchFamily="18" charset="0"/>
              <a:cs typeface="Times New Roman" pitchFamily="18" charset="0"/>
            </a:endParaRPr>
          </a:p>
        </p:txBody>
      </p:sp>
      <p:pic>
        <p:nvPicPr>
          <p:cNvPr id="5" name="Content Placeholder 4"/>
          <p:cNvPicPr>
            <a:picLocks noGrp="1" noChangeAspect="1"/>
          </p:cNvPicPr>
          <p:nvPr>
            <p:ph sz="half" idx="2"/>
          </p:nvPr>
        </p:nvPicPr>
        <p:blipFill>
          <a:blip r:embed="rId3"/>
          <a:stretch>
            <a:fillRect/>
          </a:stretch>
        </p:blipFill>
        <p:spPr>
          <a:xfrm>
            <a:off x="5029200" y="1828800"/>
            <a:ext cx="3886200" cy="41148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INTRODUCTION</a:t>
            </a:r>
            <a:endParaRPr lang="en-US" b="1" dirty="0">
              <a:solidFill>
                <a:srgbClr val="7030A0"/>
              </a:solidFill>
            </a:endParaRPr>
          </a:p>
        </p:txBody>
      </p:sp>
      <p:sp>
        <p:nvSpPr>
          <p:cNvPr id="3" name="Content Placeholder 2"/>
          <p:cNvSpPr>
            <a:spLocks noGrp="1"/>
          </p:cNvSpPr>
          <p:nvPr>
            <p:ph idx="1"/>
          </p:nvPr>
        </p:nvSpPr>
        <p:spPr/>
        <p:txBody>
          <a:bodyPr>
            <a:normAutofit/>
          </a:bodyPr>
          <a:lstStyle/>
          <a:p>
            <a:pPr algn="just">
              <a:lnSpc>
                <a:spcPct val="160000"/>
              </a:lnSpc>
            </a:pPr>
            <a:r>
              <a:rPr lang="en-US" sz="2000" dirty="0" smtClean="0">
                <a:latin typeface="Times New Roman" pitchFamily="18" charset="0"/>
                <a:cs typeface="Times New Roman" pitchFamily="18" charset="0"/>
              </a:rPr>
              <a:t>Coronary artery anomalies (CAAs) are a diverse group of congenital disorders whose manifestations and </a:t>
            </a:r>
            <a:r>
              <a:rPr lang="en-US" sz="2000" dirty="0" err="1" smtClean="0">
                <a:latin typeface="Times New Roman" pitchFamily="18" charset="0"/>
                <a:cs typeface="Times New Roman" pitchFamily="18" charset="0"/>
              </a:rPr>
              <a:t>pathophysiological</a:t>
            </a:r>
            <a:r>
              <a:rPr lang="en-US" sz="2000" dirty="0" smtClean="0">
                <a:latin typeface="Times New Roman" pitchFamily="18" charset="0"/>
                <a:cs typeface="Times New Roman" pitchFamily="18" charset="0"/>
              </a:rPr>
              <a:t> mechanisms are highly variable. </a:t>
            </a:r>
          </a:p>
          <a:p>
            <a:pPr algn="just">
              <a:lnSpc>
                <a:spcPct val="160000"/>
              </a:lnSpc>
            </a:pPr>
            <a:r>
              <a:rPr lang="en-US" sz="2000" dirty="0" smtClean="0">
                <a:latin typeface="Times New Roman" pitchFamily="18" charset="0"/>
                <a:cs typeface="Times New Roman" pitchFamily="18" charset="0"/>
              </a:rPr>
              <a:t>The subject of CAAs is undergoing profound evolutionary changes related to the definition, morphogenesis, clinical presentation, diagnostic workup, prognosis, and treatment of these anomalies.</a:t>
            </a:r>
          </a:p>
          <a:p>
            <a:pPr algn="just">
              <a:lnSpc>
                <a:spcPct val="160000"/>
              </a:lnSpc>
            </a:pPr>
            <a:r>
              <a:rPr lang="en-US" sz="2000" dirty="0" smtClean="0">
                <a:latin typeface="Times New Roman" pitchFamily="18" charset="0"/>
                <a:cs typeface="Times New Roman" pitchFamily="18" charset="0"/>
              </a:rPr>
              <a:t>CAAs that has the most potential for clinical manifestations, specifically sudden cardiac death in the young.</a:t>
            </a:r>
          </a:p>
          <a:p>
            <a:pPr algn="just">
              <a:lnSpc>
                <a:spcPct val="160000"/>
              </a:lnSpc>
            </a:pP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6" name="Content Placeholder 5" descr="image_6483441.JPG"/>
          <p:cNvPicPr>
            <a:picLocks noGrp="1" noChangeAspect="1"/>
          </p:cNvPicPr>
          <p:nvPr>
            <p:ph idx="1"/>
          </p:nvPr>
        </p:nvPicPr>
        <p:blipFill>
          <a:blip r:embed="rId2"/>
          <a:stretch>
            <a:fillRect/>
          </a:stretch>
        </p:blipFill>
        <p:spPr>
          <a:xfrm>
            <a:off x="457200" y="381000"/>
            <a:ext cx="8229600" cy="586740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066800"/>
            <a:ext cx="9144000" cy="5029199"/>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990600"/>
            <a:ext cx="8229600" cy="5135563"/>
          </a:xfrm>
        </p:spPr>
        <p:txBody>
          <a:bodyPr>
            <a:noAutofit/>
          </a:bodyPr>
          <a:lstStyle/>
          <a:p>
            <a:pPr algn="just">
              <a:lnSpc>
                <a:spcPct val="170000"/>
              </a:lnSpc>
              <a:buNone/>
            </a:pPr>
            <a:r>
              <a:rPr lang="en-US" sz="2000" dirty="0" smtClean="0">
                <a:solidFill>
                  <a:srgbClr val="7030A0"/>
                </a:solidFill>
                <a:latin typeface="Times New Roman" pitchFamily="18" charset="0"/>
                <a:cs typeface="Times New Roman" pitchFamily="18" charset="0"/>
              </a:rPr>
              <a:t>Chest X ray</a:t>
            </a:r>
            <a:r>
              <a:rPr lang="en-US" sz="2000" dirty="0" smtClean="0">
                <a:latin typeface="Times New Roman" pitchFamily="18" charset="0"/>
                <a:cs typeface="Times New Roman" pitchFamily="18" charset="0"/>
              </a:rPr>
              <a:t>:</a:t>
            </a:r>
          </a:p>
          <a:p>
            <a:pPr algn="just">
              <a:lnSpc>
                <a:spcPct val="170000"/>
              </a:lnSpc>
            </a:pPr>
            <a:r>
              <a:rPr lang="en-US" sz="2000" dirty="0" smtClean="0">
                <a:latin typeface="Times New Roman" pitchFamily="18" charset="0"/>
                <a:cs typeface="Times New Roman" pitchFamily="18" charset="0"/>
              </a:rPr>
              <a:t>Non specific</a:t>
            </a:r>
          </a:p>
          <a:p>
            <a:pPr algn="just">
              <a:lnSpc>
                <a:spcPct val="170000"/>
              </a:lnSpc>
            </a:pPr>
            <a:r>
              <a:rPr lang="en-US" sz="2000" dirty="0" err="1" smtClean="0">
                <a:latin typeface="Times New Roman" pitchFamily="18" charset="0"/>
                <a:cs typeface="Times New Roman" pitchFamily="18" charset="0"/>
              </a:rPr>
              <a:t>Cardiomegaly</a:t>
            </a:r>
            <a:r>
              <a:rPr lang="en-US" sz="2000" dirty="0" smtClean="0">
                <a:latin typeface="Times New Roman" pitchFamily="18" charset="0"/>
                <a:cs typeface="Times New Roman" pitchFamily="18" charset="0"/>
              </a:rPr>
              <a:t> LV enlargement</a:t>
            </a:r>
          </a:p>
          <a:p>
            <a:pPr algn="just">
              <a:lnSpc>
                <a:spcPct val="170000"/>
              </a:lnSpc>
            </a:pPr>
            <a:r>
              <a:rPr lang="en-US" sz="2000" dirty="0" smtClean="0">
                <a:latin typeface="Times New Roman" pitchFamily="18" charset="0"/>
                <a:cs typeface="Times New Roman" pitchFamily="18" charset="0"/>
              </a:rPr>
              <a:t>Pulmonary venous congestion</a:t>
            </a:r>
          </a:p>
          <a:p>
            <a:pPr algn="just">
              <a:lnSpc>
                <a:spcPct val="170000"/>
              </a:lnSpc>
              <a:buNone/>
            </a:pPr>
            <a:r>
              <a:rPr lang="en-US" sz="2000" dirty="0" smtClean="0">
                <a:solidFill>
                  <a:srgbClr val="7030A0"/>
                </a:solidFill>
                <a:latin typeface="Times New Roman" pitchFamily="18" charset="0"/>
                <a:cs typeface="Times New Roman" pitchFamily="18" charset="0"/>
              </a:rPr>
              <a:t>ECG:</a:t>
            </a:r>
          </a:p>
          <a:p>
            <a:pPr algn="just">
              <a:lnSpc>
                <a:spcPct val="170000"/>
              </a:lnSpc>
            </a:pPr>
            <a:r>
              <a:rPr lang="en-US" sz="2000" dirty="0" smtClean="0">
                <a:latin typeface="Times New Roman" pitchFamily="18" charset="0"/>
                <a:cs typeface="Times New Roman" pitchFamily="18" charset="0"/>
              </a:rPr>
              <a:t>Pathological q waves lateral leads</a:t>
            </a:r>
          </a:p>
          <a:p>
            <a:pPr algn="just">
              <a:lnSpc>
                <a:spcPct val="170000"/>
              </a:lnSpc>
            </a:pPr>
            <a:r>
              <a:rPr lang="en-US" sz="2000" dirty="0" smtClean="0">
                <a:latin typeface="Times New Roman" pitchFamily="18" charset="0"/>
                <a:cs typeface="Times New Roman" pitchFamily="18" charset="0"/>
              </a:rPr>
              <a:t>Poor R wave progression and T wave inversion.</a:t>
            </a:r>
          </a:p>
          <a:p>
            <a:pPr algn="just">
              <a:lnSpc>
                <a:spcPct val="170000"/>
              </a:lnSpc>
            </a:pPr>
            <a:r>
              <a:rPr lang="en-US" sz="2000" dirty="0" smtClean="0">
                <a:latin typeface="Times New Roman" pitchFamily="18" charset="0"/>
                <a:cs typeface="Times New Roman" pitchFamily="18" charset="0"/>
              </a:rPr>
              <a:t>Q wave width &gt; 30 ms in lead I, q wave depth &gt;3 mm in </a:t>
            </a:r>
            <a:r>
              <a:rPr lang="en-US" sz="2000" dirty="0" err="1" smtClean="0">
                <a:latin typeface="Times New Roman" pitchFamily="18" charset="0"/>
                <a:cs typeface="Times New Roman" pitchFamily="18" charset="0"/>
              </a:rPr>
              <a:t>aVL</a:t>
            </a:r>
            <a:r>
              <a:rPr lang="en-US" sz="2000" dirty="0" smtClean="0">
                <a:latin typeface="Times New Roman" pitchFamily="18" charset="0"/>
                <a:cs typeface="Times New Roman" pitchFamily="18" charset="0"/>
              </a:rPr>
              <a:t> and QR pattern in </a:t>
            </a:r>
            <a:r>
              <a:rPr lang="en-US" sz="2000" dirty="0" err="1" smtClean="0">
                <a:latin typeface="Times New Roman" pitchFamily="18" charset="0"/>
                <a:cs typeface="Times New Roman" pitchFamily="18" charset="0"/>
              </a:rPr>
              <a:t>aVL</a:t>
            </a:r>
            <a:r>
              <a:rPr lang="en-US" sz="2000" dirty="0" smtClean="0">
                <a:latin typeface="Times New Roman" pitchFamily="18" charset="0"/>
                <a:cs typeface="Times New Roman" pitchFamily="18" charset="0"/>
              </a:rPr>
              <a:t> significantly associated with ALCAPA.</a:t>
            </a:r>
          </a:p>
          <a:p>
            <a:pPr algn="just">
              <a:lnSpc>
                <a:spcPct val="170000"/>
              </a:lnSpc>
            </a:pPr>
            <a:endParaRPr lang="en-IN" sz="2000" dirty="0" smtClean="0">
              <a:latin typeface="Times New Roman" pitchFamily="18" charset="0"/>
              <a:cs typeface="Times New Roman" pitchFamily="18" charset="0"/>
            </a:endParaRPr>
          </a:p>
          <a:p>
            <a:pPr algn="just">
              <a:lnSpc>
                <a:spcPct val="170000"/>
              </a:lnSpc>
            </a:pP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JFCM-17-113-g002.jpg"/>
          <p:cNvPicPr>
            <a:picLocks noGrp="1" noChangeAspect="1"/>
          </p:cNvPicPr>
          <p:nvPr>
            <p:ph idx="1"/>
          </p:nvPr>
        </p:nvPicPr>
        <p:blipFill>
          <a:blip r:embed="rId2"/>
          <a:stretch>
            <a:fillRect/>
          </a:stretch>
        </p:blipFill>
        <p:spPr>
          <a:xfrm>
            <a:off x="1407229" y="762000"/>
            <a:ext cx="6329542" cy="5364163"/>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JFCM-17-113-g003.jpg"/>
          <p:cNvPicPr>
            <a:picLocks noGrp="1" noChangeAspect="1"/>
          </p:cNvPicPr>
          <p:nvPr>
            <p:ph idx="1"/>
          </p:nvPr>
        </p:nvPicPr>
        <p:blipFill>
          <a:blip r:embed="rId2"/>
          <a:stretch>
            <a:fillRect/>
          </a:stretch>
        </p:blipFill>
        <p:spPr>
          <a:xfrm>
            <a:off x="0" y="1143000"/>
            <a:ext cx="9144000" cy="4855305"/>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RPReplay_Final1600415592.mp4">
            <a:hlinkClick r:id="" action="ppaction://media"/>
          </p:cNvPr>
          <p:cNvPicPr>
            <a:picLocks noGrp="1" noRot="1" noChangeAspect="1"/>
          </p:cNvPicPr>
          <p:nvPr>
            <p:ph sz="half" idx="2"/>
            <a:videoFile r:link="rId1"/>
          </p:nvPr>
        </p:nvPicPr>
        <p:blipFill>
          <a:blip r:embed="rId4"/>
          <a:stretch>
            <a:fillRect/>
          </a:stretch>
        </p:blipFill>
        <p:spPr>
          <a:xfrm>
            <a:off x="4572000" y="3505200"/>
            <a:ext cx="4572000" cy="3352800"/>
          </a:xfrm>
          <a:prstGeom prst="rect">
            <a:avLst/>
          </a:prstGeom>
        </p:spPr>
      </p:pic>
      <p:pic>
        <p:nvPicPr>
          <p:cNvPr id="8" name="RPReplay_Final1600415755.mov">
            <a:hlinkClick r:id="" action="ppaction://media"/>
          </p:cNvPr>
          <p:cNvPicPr>
            <a:picLocks noGrp="1" noRot="1" noChangeAspect="1"/>
          </p:cNvPicPr>
          <p:nvPr>
            <p:ph sz="half" idx="1"/>
            <a:videoFile r:link="rId2"/>
          </p:nvPr>
        </p:nvPicPr>
        <p:blipFill>
          <a:blip r:embed="rId4"/>
          <a:stretch>
            <a:fillRect/>
          </a:stretch>
        </p:blipFill>
        <p:spPr>
          <a:xfrm>
            <a:off x="4572000" y="0"/>
            <a:ext cx="4572000" cy="3429000"/>
          </a:xfrm>
          <a:prstGeom prst="rect">
            <a:avLst/>
          </a:prstGeom>
        </p:spPr>
      </p:pic>
      <p:sp>
        <p:nvSpPr>
          <p:cNvPr id="9" name="Rectangle 8"/>
          <p:cNvSpPr/>
          <p:nvPr/>
        </p:nvSpPr>
        <p:spPr>
          <a:xfrm>
            <a:off x="0" y="1"/>
            <a:ext cx="4191000" cy="7294305"/>
          </a:xfrm>
          <a:prstGeom prst="rect">
            <a:avLst/>
          </a:prstGeom>
        </p:spPr>
        <p:txBody>
          <a:bodyPr wrap="square">
            <a:spAutoFit/>
          </a:bodyPr>
          <a:lstStyle/>
          <a:p>
            <a:pPr algn="just">
              <a:lnSpc>
                <a:spcPct val="150000"/>
              </a:lnSpc>
            </a:pPr>
            <a:r>
              <a:rPr lang="en-US" sz="2800" b="1" dirty="0" smtClean="0">
                <a:solidFill>
                  <a:srgbClr val="7030A0"/>
                </a:solidFill>
                <a:latin typeface="Times New Roman" pitchFamily="18" charset="0"/>
                <a:cs typeface="Times New Roman" pitchFamily="18" charset="0"/>
              </a:rPr>
              <a:t>ECHO:</a:t>
            </a:r>
          </a:p>
          <a:p>
            <a:pPr algn="just">
              <a:lnSpc>
                <a:spcPct val="150000"/>
              </a:lnSpc>
            </a:pPr>
            <a:endParaRPr lang="en-US" sz="1600" b="1" dirty="0" smtClean="0">
              <a:latin typeface="Times New Roman" pitchFamily="18" charset="0"/>
              <a:cs typeface="Times New Roman" pitchFamily="18" charset="0"/>
            </a:endParaRPr>
          </a:p>
          <a:p>
            <a:pPr algn="just">
              <a:lnSpc>
                <a:spcPct val="150000"/>
              </a:lnSpc>
              <a:buFont typeface="Arial" pitchFamily="34" charset="0"/>
              <a:buChar char="•"/>
            </a:pPr>
            <a:r>
              <a:rPr lang="en-US" dirty="0" smtClean="0">
                <a:latin typeface="Times New Roman" pitchFamily="18" charset="0"/>
                <a:cs typeface="Times New Roman" pitchFamily="18" charset="0"/>
              </a:rPr>
              <a:t>LV dilated, Impaired systolic and diastolic function</a:t>
            </a:r>
          </a:p>
          <a:p>
            <a:pPr algn="just">
              <a:lnSpc>
                <a:spcPct val="150000"/>
              </a:lnSpc>
              <a:buFont typeface="Arial" pitchFamily="34" charset="0"/>
              <a:buChar char="•"/>
            </a:pPr>
            <a:r>
              <a:rPr lang="en-US" dirty="0" smtClean="0">
                <a:latin typeface="Times New Roman" pitchFamily="18" charset="0"/>
                <a:cs typeface="Times New Roman" pitchFamily="18" charset="0"/>
              </a:rPr>
              <a:t>Papillary muscles bright and </a:t>
            </a:r>
            <a:r>
              <a:rPr lang="en-US" dirty="0" err="1" smtClean="0">
                <a:latin typeface="Times New Roman" pitchFamily="18" charset="0"/>
                <a:cs typeface="Times New Roman" pitchFamily="18" charset="0"/>
              </a:rPr>
              <a:t>echogenic</a:t>
            </a:r>
            <a:r>
              <a:rPr lang="en-US" dirty="0" smtClean="0">
                <a:latin typeface="Times New Roman" pitchFamily="18" charset="0"/>
                <a:cs typeface="Times New Roman" pitchFamily="18" charset="0"/>
              </a:rPr>
              <a:t> ( due to infarction and fibrosis), Mitral regurgitation.</a:t>
            </a:r>
          </a:p>
          <a:p>
            <a:pPr algn="just">
              <a:lnSpc>
                <a:spcPct val="150000"/>
              </a:lnSpc>
              <a:buFont typeface="Arial" pitchFamily="34" charset="0"/>
              <a:buChar char="•"/>
            </a:pPr>
            <a:r>
              <a:rPr lang="en-US" dirty="0" smtClean="0">
                <a:latin typeface="Times New Roman" pitchFamily="18" charset="0"/>
                <a:cs typeface="Times New Roman" pitchFamily="18" charset="0"/>
              </a:rPr>
              <a:t>2D imaging of coronaries: LCA takes a course very close to left aortic sinus (connection may be </a:t>
            </a:r>
            <a:r>
              <a:rPr lang="en-US" dirty="0" err="1" smtClean="0">
                <a:latin typeface="Times New Roman" pitchFamily="18" charset="0"/>
                <a:cs typeface="Times New Roman" pitchFamily="18" charset="0"/>
              </a:rPr>
              <a:t>misinterpretated</a:t>
            </a:r>
            <a:r>
              <a:rPr lang="en-US" dirty="0" smtClean="0">
                <a:latin typeface="Times New Roman" pitchFamily="18" charset="0"/>
                <a:cs typeface="Times New Roman" pitchFamily="18" charset="0"/>
              </a:rPr>
              <a:t> as normal in </a:t>
            </a:r>
            <a:r>
              <a:rPr lang="en-US" dirty="0" err="1" smtClean="0">
                <a:latin typeface="Times New Roman" pitchFamily="18" charset="0"/>
                <a:cs typeface="Times New Roman" pitchFamily="18" charset="0"/>
              </a:rPr>
              <a:t>upto</a:t>
            </a:r>
            <a:r>
              <a:rPr lang="en-US" dirty="0" smtClean="0">
                <a:latin typeface="Times New Roman" pitchFamily="18" charset="0"/>
                <a:cs typeface="Times New Roman" pitchFamily="18" charset="0"/>
              </a:rPr>
              <a:t> 70%).</a:t>
            </a:r>
          </a:p>
          <a:p>
            <a:pPr algn="just">
              <a:lnSpc>
                <a:spcPct val="150000"/>
              </a:lnSpc>
              <a:buFont typeface="Arial" pitchFamily="34" charset="0"/>
              <a:buChar char="•"/>
            </a:pPr>
            <a:r>
              <a:rPr lang="en-US" dirty="0" smtClean="0">
                <a:latin typeface="Times New Roman" pitchFamily="18" charset="0"/>
                <a:cs typeface="Times New Roman" pitchFamily="18" charset="0"/>
              </a:rPr>
              <a:t>Doppler assessment with </a:t>
            </a:r>
            <a:r>
              <a:rPr lang="en-US" dirty="0" err="1" smtClean="0">
                <a:latin typeface="Times New Roman" pitchFamily="18" charset="0"/>
                <a:cs typeface="Times New Roman" pitchFamily="18" charset="0"/>
              </a:rPr>
              <a:t>colour</a:t>
            </a:r>
            <a:r>
              <a:rPr lang="en-US" dirty="0" smtClean="0">
                <a:latin typeface="Times New Roman" pitchFamily="18" charset="0"/>
                <a:cs typeface="Times New Roman" pitchFamily="18" charset="0"/>
              </a:rPr>
              <a:t> flow mapping of coronary flow</a:t>
            </a:r>
          </a:p>
          <a:p>
            <a:pPr lvl="2" algn="just">
              <a:lnSpc>
                <a:spcPct val="150000"/>
              </a:lnSpc>
              <a:buFont typeface="Arial" pitchFamily="34" charset="0"/>
              <a:buChar char="•"/>
            </a:pPr>
            <a:r>
              <a:rPr lang="en-US" dirty="0" smtClean="0">
                <a:latin typeface="Times New Roman" pitchFamily="18" charset="0"/>
                <a:cs typeface="Times New Roman" pitchFamily="18" charset="0"/>
              </a:rPr>
              <a:t>Retrograde flow in LAD and retrograde jet of flow in PA</a:t>
            </a:r>
          </a:p>
          <a:p>
            <a:pPr algn="just">
              <a:lnSpc>
                <a:spcPct val="150000"/>
              </a:lnSpc>
              <a:buFont typeface="Arial" pitchFamily="34" charset="0"/>
              <a:buChar char="•"/>
            </a:pPr>
            <a:r>
              <a:rPr lang="en-US" dirty="0" smtClean="0">
                <a:latin typeface="Times New Roman" pitchFamily="18" charset="0"/>
                <a:cs typeface="Times New Roman" pitchFamily="18" charset="0"/>
              </a:rPr>
              <a:t>RCA dilated – RCA: aorta ratio ≥0.14</a:t>
            </a:r>
            <a:r>
              <a:rPr lang="en-US" sz="1600" dirty="0" smtClean="0">
                <a:latin typeface="Times New Roman" pitchFamily="18" charset="0"/>
                <a:cs typeface="Times New Roman" pitchFamily="18" charset="0"/>
              </a:rPr>
              <a:t>.</a:t>
            </a:r>
            <a:endParaRPr lang="en-IN" sz="1600" dirty="0" smtClean="0">
              <a:latin typeface="Times New Roman" pitchFamily="18" charset="0"/>
              <a:cs typeface="Times New Roman" pitchFamily="18" charset="0"/>
            </a:endParaRPr>
          </a:p>
          <a:p>
            <a:pPr algn="just">
              <a:lnSpc>
                <a:spcPct val="150000"/>
              </a:lnSpc>
            </a:pPr>
            <a:endParaRPr lang="en-US" sz="1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p:cTn id="16" fill="hold" display="0">
                  <p:stCondLst>
                    <p:cond delay="indefinite"/>
                  </p:stCondLst>
                  <p:endCondLst>
                    <p:cond evt="onNext" delay="0">
                      <p:tgtEl>
                        <p:sldTgt/>
                      </p:tgtEl>
                    </p:cond>
                    <p:cond evt="onPrev" delay="0">
                      <p:tgtEl>
                        <p:sldTgt/>
                      </p:tgtEl>
                    </p:cond>
                  </p:endCondLst>
                </p:cTn>
                <p:tgtEl>
                  <p:spTgt spid="8"/>
                </p:tgtEl>
              </p:cMediaNode>
            </p:vide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0" y="914400"/>
            <a:ext cx="4495800" cy="5715000"/>
          </a:xfrm>
        </p:spPr>
        <p:txBody>
          <a:bodyPr>
            <a:noAutofit/>
          </a:bodyPr>
          <a:lstStyle/>
          <a:p>
            <a:pPr algn="just">
              <a:lnSpc>
                <a:spcPct val="150000"/>
              </a:lnSpc>
              <a:buNone/>
            </a:pPr>
            <a:r>
              <a:rPr lang="en-US" sz="1800" b="1" dirty="0" smtClean="0">
                <a:solidFill>
                  <a:srgbClr val="7030A0"/>
                </a:solidFill>
                <a:latin typeface="Times New Roman" pitchFamily="18" charset="0"/>
                <a:cs typeface="Times New Roman" pitchFamily="18" charset="0"/>
              </a:rPr>
              <a:t>CT/ MRI</a:t>
            </a:r>
            <a:r>
              <a:rPr lang="en-US" sz="1800" b="1"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useful in adult patients with poor acoustic window.</a:t>
            </a:r>
          </a:p>
          <a:p>
            <a:pPr algn="just">
              <a:lnSpc>
                <a:spcPct val="150000"/>
              </a:lnSpc>
            </a:pPr>
            <a:r>
              <a:rPr lang="en-US" sz="1800" dirty="0" smtClean="0">
                <a:latin typeface="Times New Roman" pitchFamily="18" charset="0"/>
                <a:cs typeface="Times New Roman" pitchFamily="18" charset="0"/>
              </a:rPr>
              <a:t>CT demonstrates better spatial resolution.</a:t>
            </a:r>
          </a:p>
          <a:p>
            <a:pPr algn="just">
              <a:lnSpc>
                <a:spcPct val="150000"/>
              </a:lnSpc>
              <a:buNone/>
            </a:pPr>
            <a:r>
              <a:rPr lang="en-US" sz="1800" b="1" dirty="0" smtClean="0">
                <a:solidFill>
                  <a:srgbClr val="7030A0"/>
                </a:solidFill>
                <a:latin typeface="Times New Roman" pitchFamily="18" charset="0"/>
                <a:cs typeface="Times New Roman" pitchFamily="18" charset="0"/>
              </a:rPr>
              <a:t>MRI</a:t>
            </a:r>
            <a:r>
              <a:rPr lang="en-US" sz="1800" dirty="0" smtClean="0">
                <a:latin typeface="Times New Roman" pitchFamily="18" charset="0"/>
                <a:cs typeface="Times New Roman" pitchFamily="18" charset="0"/>
              </a:rPr>
              <a:t> allows functional assessment of LV function and myocardial viability.</a:t>
            </a:r>
          </a:p>
          <a:p>
            <a:pPr algn="just">
              <a:lnSpc>
                <a:spcPct val="150000"/>
              </a:lnSpc>
              <a:buNone/>
            </a:pPr>
            <a:r>
              <a:rPr lang="en-US" sz="1800" b="1" dirty="0" smtClean="0">
                <a:solidFill>
                  <a:srgbClr val="7030A0"/>
                </a:solidFill>
                <a:latin typeface="Times New Roman" pitchFamily="18" charset="0"/>
                <a:cs typeface="Times New Roman" pitchFamily="18" charset="0"/>
              </a:rPr>
              <a:t>Cardiac </a:t>
            </a:r>
            <a:r>
              <a:rPr lang="en-US" sz="1800" b="1" dirty="0" err="1" smtClean="0">
                <a:solidFill>
                  <a:srgbClr val="7030A0"/>
                </a:solidFill>
                <a:latin typeface="Times New Roman" pitchFamily="18" charset="0"/>
                <a:cs typeface="Times New Roman" pitchFamily="18" charset="0"/>
              </a:rPr>
              <a:t>Catheterisation</a:t>
            </a:r>
            <a:r>
              <a:rPr lang="en-US" sz="1800" b="1" dirty="0" smtClean="0">
                <a:solidFill>
                  <a:srgbClr val="7030A0"/>
                </a:solidFill>
                <a:latin typeface="Times New Roman" pitchFamily="18" charset="0"/>
                <a:cs typeface="Times New Roman" pitchFamily="18" charset="0"/>
              </a:rPr>
              <a:t>:</a:t>
            </a:r>
          </a:p>
          <a:p>
            <a:pPr algn="just">
              <a:lnSpc>
                <a:spcPct val="150000"/>
              </a:lnSpc>
            </a:pPr>
            <a:r>
              <a:rPr lang="en-US" sz="1800" dirty="0" smtClean="0">
                <a:latin typeface="Times New Roman" pitchFamily="18" charset="0"/>
                <a:cs typeface="Times New Roman" pitchFamily="18" charset="0"/>
              </a:rPr>
              <a:t>Gold standard for diagnosis.</a:t>
            </a:r>
          </a:p>
          <a:p>
            <a:pPr algn="just">
              <a:lnSpc>
                <a:spcPct val="150000"/>
              </a:lnSpc>
            </a:pPr>
            <a:r>
              <a:rPr lang="en-US" sz="1800" dirty="0" smtClean="0">
                <a:latin typeface="Times New Roman" pitchFamily="18" charset="0"/>
                <a:cs typeface="Times New Roman" pitchFamily="18" charset="0"/>
              </a:rPr>
              <a:t>Elevated LVEDP, Low CO, subsequently elevated pulmonary and RV pressures.</a:t>
            </a:r>
          </a:p>
          <a:p>
            <a:pPr algn="just"/>
            <a:r>
              <a:rPr lang="en-US" sz="1800" dirty="0" smtClean="0">
                <a:latin typeface="Times New Roman" pitchFamily="18" charset="0"/>
                <a:cs typeface="Times New Roman" pitchFamily="18" charset="0"/>
              </a:rPr>
              <a:t>Aortic root angiography or selective RCA :-Dilated RCA</a:t>
            </a:r>
          </a:p>
          <a:p>
            <a:pPr algn="just">
              <a:buNone/>
            </a:pPr>
            <a:r>
              <a:rPr lang="en-US" sz="1800" dirty="0" smtClean="0">
                <a:latin typeface="Times New Roman" pitchFamily="18" charset="0"/>
                <a:cs typeface="Times New Roman" pitchFamily="18" charset="0"/>
              </a:rPr>
              <a:t>        Large collaterals-filling of LCA and passage of contrast material to MPA</a:t>
            </a:r>
            <a:endParaRPr lang="en-IN" sz="1800" dirty="0" smtClean="0">
              <a:latin typeface="Times New Roman" pitchFamily="18" charset="0"/>
              <a:cs typeface="Times New Roman" pitchFamily="18" charset="0"/>
            </a:endParaRPr>
          </a:p>
          <a:p>
            <a:pPr algn="just">
              <a:lnSpc>
                <a:spcPct val="150000"/>
              </a:lnSpc>
            </a:pPr>
            <a:endParaRPr lang="en-US" sz="1800" dirty="0">
              <a:latin typeface="Times New Roman" pitchFamily="18" charset="0"/>
              <a:cs typeface="Times New Roman" pitchFamily="18" charset="0"/>
            </a:endParaRPr>
          </a:p>
        </p:txBody>
      </p:sp>
      <p:pic>
        <p:nvPicPr>
          <p:cNvPr id="5" name="Picture 2" descr="https://openi.nlm.nih.gov/imgs/512/0/2414822/2414822_1749-8090-3-33-1.png"/>
          <p:cNvPicPr>
            <a:picLocks noGrp="1" noChangeAspect="1" noChangeArrowheads="1"/>
          </p:cNvPicPr>
          <p:nvPr>
            <p:ph sz="half" idx="2"/>
          </p:nvPr>
        </p:nvPicPr>
        <p:blipFill>
          <a:blip r:embed="rId2">
            <a:extLst>
              <a:ext uri="{28A0092B-C50C-407E-A947-70E740481C1C}">
                <a14:useLocalDpi xmlns="" xmlns:a14="http://schemas.microsoft.com/office/drawing/2010/main" val="0"/>
              </a:ext>
            </a:extLst>
          </a:blip>
          <a:srcRect/>
          <a:stretch>
            <a:fillRect/>
          </a:stretch>
        </p:blipFill>
        <p:spPr bwMode="auto">
          <a:xfrm>
            <a:off x="4495800" y="1676400"/>
            <a:ext cx="4648200" cy="44196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b="1" dirty="0" smtClean="0">
                <a:solidFill>
                  <a:srgbClr val="7030A0"/>
                </a:solidFill>
              </a:rPr>
              <a:t>Management </a:t>
            </a:r>
            <a:endParaRPr lang="en-US" b="1" dirty="0">
              <a:solidFill>
                <a:srgbClr val="7030A0"/>
              </a:solidFill>
            </a:endParaRPr>
          </a:p>
        </p:txBody>
      </p:sp>
      <p:sp>
        <p:nvSpPr>
          <p:cNvPr id="3" name="Content Placeholder 2"/>
          <p:cNvSpPr>
            <a:spLocks noGrp="1"/>
          </p:cNvSpPr>
          <p:nvPr>
            <p:ph idx="1"/>
          </p:nvPr>
        </p:nvSpPr>
        <p:spPr>
          <a:xfrm>
            <a:off x="457200" y="990600"/>
            <a:ext cx="8229600" cy="5135563"/>
          </a:xfrm>
        </p:spPr>
        <p:txBody>
          <a:bodyPr>
            <a:normAutofit/>
          </a:bodyPr>
          <a:lstStyle/>
          <a:p>
            <a:r>
              <a:rPr lang="en-US" sz="2000" dirty="0" smtClean="0"/>
              <a:t>Medical supportive treatment:</a:t>
            </a:r>
            <a:r>
              <a:rPr lang="en-IN" sz="2000" dirty="0" smtClean="0"/>
              <a:t> ventilation, </a:t>
            </a:r>
            <a:r>
              <a:rPr lang="en-IN" sz="2000" dirty="0" err="1" smtClean="0"/>
              <a:t>inotropes</a:t>
            </a:r>
            <a:r>
              <a:rPr lang="en-IN" sz="2000" dirty="0" smtClean="0"/>
              <a:t>, diuretics and </a:t>
            </a:r>
            <a:r>
              <a:rPr lang="en-IN" sz="2000" dirty="0" err="1" smtClean="0"/>
              <a:t>afterload</a:t>
            </a:r>
            <a:r>
              <a:rPr lang="en-IN" sz="2000" dirty="0" smtClean="0"/>
              <a:t> reduction.</a:t>
            </a:r>
          </a:p>
          <a:p>
            <a:r>
              <a:rPr lang="en-US" sz="2000" dirty="0" smtClean="0"/>
              <a:t>Surgical techniques: </a:t>
            </a:r>
          </a:p>
          <a:p>
            <a:pPr marL="0" indent="0">
              <a:buNone/>
            </a:pPr>
            <a:endParaRPr lang="en-US" sz="2000" dirty="0" smtClean="0"/>
          </a:p>
          <a:p>
            <a:endParaRPr lang="en-US" sz="2000" dirty="0"/>
          </a:p>
        </p:txBody>
      </p:sp>
      <p:pic>
        <p:nvPicPr>
          <p:cNvPr id="4" name="Picture 3"/>
          <p:cNvPicPr>
            <a:picLocks noChangeAspect="1"/>
          </p:cNvPicPr>
          <p:nvPr/>
        </p:nvPicPr>
        <p:blipFill>
          <a:blip r:embed="rId2"/>
          <a:stretch>
            <a:fillRect/>
          </a:stretch>
        </p:blipFill>
        <p:spPr>
          <a:xfrm>
            <a:off x="0" y="2057400"/>
            <a:ext cx="9144000" cy="48006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ARCAPA</a:t>
            </a:r>
            <a:endParaRPr lang="en-US" dirty="0"/>
          </a:p>
        </p:txBody>
      </p:sp>
      <p:sp>
        <p:nvSpPr>
          <p:cNvPr id="3" name="Content Placeholder 2"/>
          <p:cNvSpPr>
            <a:spLocks noGrp="1"/>
          </p:cNvSpPr>
          <p:nvPr>
            <p:ph sz="half" idx="1"/>
          </p:nvPr>
        </p:nvSpPr>
        <p:spPr>
          <a:xfrm>
            <a:off x="0" y="1600200"/>
            <a:ext cx="4495800" cy="5257800"/>
          </a:xfrm>
        </p:spPr>
        <p:txBody>
          <a:bodyPr>
            <a:noAutofit/>
          </a:bodyPr>
          <a:lstStyle/>
          <a:p>
            <a:pPr>
              <a:lnSpc>
                <a:spcPct val="160000"/>
              </a:lnSpc>
            </a:pPr>
            <a:r>
              <a:rPr lang="en-US" sz="2000" dirty="0" smtClean="0"/>
              <a:t>Rarer than ALCAPA.</a:t>
            </a:r>
          </a:p>
          <a:p>
            <a:pPr>
              <a:lnSpc>
                <a:spcPct val="160000"/>
              </a:lnSpc>
            </a:pPr>
            <a:r>
              <a:rPr lang="en-IN" sz="2000" dirty="0" smtClean="0"/>
              <a:t>Diagnosis is usually made at autopsy or incidentally in asymptomatic adults.</a:t>
            </a:r>
          </a:p>
          <a:p>
            <a:pPr>
              <a:lnSpc>
                <a:spcPct val="160000"/>
              </a:lnSpc>
            </a:pPr>
            <a:r>
              <a:rPr lang="en-US" sz="2000" dirty="0" smtClean="0"/>
              <a:t>Less commonly present with myocardial ischemia and SCD, particularly in right dominant coronary pattern.</a:t>
            </a:r>
            <a:endParaRPr lang="en-IN" sz="2000" dirty="0" smtClean="0"/>
          </a:p>
          <a:p>
            <a:pPr>
              <a:lnSpc>
                <a:spcPct val="160000"/>
              </a:lnSpc>
            </a:pPr>
            <a:r>
              <a:rPr lang="en-US" sz="2000" dirty="0" smtClean="0"/>
              <a:t>Treatment : surgical </a:t>
            </a:r>
            <a:r>
              <a:rPr lang="en-US" sz="2000" dirty="0" err="1" smtClean="0"/>
              <a:t>Reimplantation</a:t>
            </a:r>
            <a:r>
              <a:rPr lang="en-US" sz="2000" dirty="0" smtClean="0"/>
              <a:t>.</a:t>
            </a:r>
          </a:p>
          <a:p>
            <a:pPr lvl="1">
              <a:lnSpc>
                <a:spcPct val="160000"/>
              </a:lnSpc>
            </a:pPr>
            <a:r>
              <a:rPr lang="en-US" sz="1800" dirty="0" smtClean="0"/>
              <a:t>With evidence of ischemia.</a:t>
            </a:r>
            <a:endParaRPr lang="en-IN" sz="1800" dirty="0" smtClean="0"/>
          </a:p>
          <a:p>
            <a:pPr>
              <a:lnSpc>
                <a:spcPct val="160000"/>
              </a:lnSpc>
            </a:pPr>
            <a:endParaRPr lang="en-US" sz="2000" dirty="0"/>
          </a:p>
        </p:txBody>
      </p:sp>
      <p:sp>
        <p:nvSpPr>
          <p:cNvPr id="6" name="Content Placeholder 5"/>
          <p:cNvSpPr>
            <a:spLocks noGrp="1"/>
          </p:cNvSpPr>
          <p:nvPr>
            <p:ph sz="half" idx="2"/>
          </p:nvPr>
        </p:nvSpPr>
        <p:spPr/>
        <p:txBody>
          <a:bodyPr/>
          <a:lstStyle/>
          <a:p>
            <a:endParaRPr lang="en-US"/>
          </a:p>
        </p:txBody>
      </p:sp>
      <p:pic>
        <p:nvPicPr>
          <p:cNvPr id="3074" name="Picture 2"/>
          <p:cNvPicPr>
            <a:picLocks noChangeAspect="1" noChangeArrowheads="1"/>
          </p:cNvPicPr>
          <p:nvPr/>
        </p:nvPicPr>
        <p:blipFill>
          <a:blip r:embed="rId2"/>
          <a:srcRect/>
          <a:stretch>
            <a:fillRect/>
          </a:stretch>
        </p:blipFill>
        <p:spPr bwMode="auto">
          <a:xfrm>
            <a:off x="4572000" y="1600200"/>
            <a:ext cx="4572000" cy="4648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0" y="381000"/>
            <a:ext cx="9144000" cy="5410200"/>
          </a:xfrm>
          <a:prstGeom prst="rect">
            <a:avLst/>
          </a:prstGeom>
          <a:noFill/>
          <a:ln w="9525">
            <a:noFill/>
            <a:miter lim="800000"/>
            <a:headEnd/>
            <a:tailEnd/>
          </a:ln>
          <a:effectLst/>
        </p:spPr>
      </p:pic>
      <p:graphicFrame>
        <p:nvGraphicFramePr>
          <p:cNvPr id="5" name="Table 4"/>
          <p:cNvGraphicFramePr>
            <a:graphicFrameLocks noGrp="1"/>
          </p:cNvGraphicFramePr>
          <p:nvPr/>
        </p:nvGraphicFramePr>
        <p:xfrm>
          <a:off x="1524000" y="6324600"/>
          <a:ext cx="6096000" cy="533400"/>
        </p:xfrm>
        <a:graphic>
          <a:graphicData uri="http://schemas.openxmlformats.org/drawingml/2006/table">
            <a:tbl>
              <a:tblPr firstRow="1" bandRow="1">
                <a:tableStyleId>{5C22544A-7EE6-4342-B048-85BDC9FD1C3A}</a:tableStyleId>
              </a:tblPr>
              <a:tblGrid>
                <a:gridCol w="6096000"/>
              </a:tblGrid>
              <a:tr h="533400">
                <a:tc>
                  <a:txBody>
                    <a:bodyPr/>
                    <a:lstStyle/>
                    <a:p>
                      <a:r>
                        <a:rPr lang="en-US" dirty="0" smtClean="0"/>
                        <a:t>ESC 2020</a:t>
                      </a:r>
                      <a:endParaRPr lang="en-US" dirty="0"/>
                    </a:p>
                  </a:txBody>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latin typeface="Times New Roman" pitchFamily="18" charset="0"/>
                <a:cs typeface="Times New Roman" pitchFamily="18" charset="0"/>
              </a:rPr>
              <a:t>Coronary Arteries- Development</a:t>
            </a:r>
            <a:endParaRPr lang="en-US" dirty="0"/>
          </a:p>
        </p:txBody>
      </p:sp>
      <p:sp>
        <p:nvSpPr>
          <p:cNvPr id="3" name="Content Placeholder 2"/>
          <p:cNvSpPr>
            <a:spLocks noGrp="1"/>
          </p:cNvSpPr>
          <p:nvPr>
            <p:ph sz="half" idx="1"/>
          </p:nvPr>
        </p:nvSpPr>
        <p:spPr/>
        <p:txBody>
          <a:bodyPr>
            <a:noAutofit/>
          </a:bodyPr>
          <a:lstStyle/>
          <a:p>
            <a:pPr algn="just">
              <a:lnSpc>
                <a:spcPct val="150000"/>
              </a:lnSpc>
            </a:pPr>
            <a:r>
              <a:rPr lang="en-US" sz="2000" dirty="0">
                <a:latin typeface="Times New Roman" pitchFamily="18" charset="0"/>
                <a:cs typeface="Times New Roman" pitchFamily="18" charset="0"/>
              </a:rPr>
              <a:t>There are </a:t>
            </a:r>
            <a:r>
              <a:rPr lang="en-US" sz="2000" dirty="0">
                <a:solidFill>
                  <a:srgbClr val="0070C0"/>
                </a:solidFill>
                <a:latin typeface="Times New Roman" pitchFamily="18" charset="0"/>
                <a:cs typeface="Times New Roman" pitchFamily="18" charset="0"/>
              </a:rPr>
              <a:t>three basic elements </a:t>
            </a:r>
            <a:r>
              <a:rPr lang="en-US" sz="2000" dirty="0">
                <a:latin typeface="Times New Roman" pitchFamily="18" charset="0"/>
                <a:cs typeface="Times New Roman" pitchFamily="18" charset="0"/>
              </a:rPr>
              <a:t>for development </a:t>
            </a:r>
            <a:r>
              <a:rPr lang="en-US" sz="2000" dirty="0" smtClean="0">
                <a:latin typeface="Times New Roman" pitchFamily="18" charset="0"/>
                <a:cs typeface="Times New Roman" pitchFamily="18" charset="0"/>
              </a:rPr>
              <a:t>of the </a:t>
            </a:r>
            <a:r>
              <a:rPr lang="en-US" sz="2000" dirty="0">
                <a:latin typeface="Times New Roman" pitchFamily="18" charset="0"/>
                <a:cs typeface="Times New Roman" pitchFamily="18" charset="0"/>
              </a:rPr>
              <a:t>coronary vasculature: </a:t>
            </a:r>
            <a:endParaRPr lang="en-US" sz="2000" dirty="0" smtClean="0">
              <a:latin typeface="Times New Roman" pitchFamily="18" charset="0"/>
              <a:cs typeface="Times New Roman" pitchFamily="18" charset="0"/>
            </a:endParaRPr>
          </a:p>
          <a:p>
            <a:pPr algn="just">
              <a:lnSpc>
                <a:spcPct val="150000"/>
              </a:lnSpc>
              <a:buNone/>
            </a:pPr>
            <a:endParaRPr lang="en-US" sz="2000" dirty="0" smtClean="0">
              <a:latin typeface="Times New Roman" pitchFamily="18" charset="0"/>
              <a:cs typeface="Times New Roman" pitchFamily="18" charset="0"/>
            </a:endParaRPr>
          </a:p>
          <a:p>
            <a:pPr algn="just">
              <a:lnSpc>
                <a:spcPct val="150000"/>
              </a:lnSpc>
              <a:buNone/>
            </a:pPr>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1) the sinusoids; </a:t>
            </a:r>
            <a:endParaRPr lang="en-US" sz="2000" dirty="0" smtClean="0">
              <a:latin typeface="Times New Roman" pitchFamily="18" charset="0"/>
              <a:cs typeface="Times New Roman" pitchFamily="18" charset="0"/>
            </a:endParaRPr>
          </a:p>
          <a:p>
            <a:pPr algn="just">
              <a:lnSpc>
                <a:spcPct val="150000"/>
              </a:lnSpc>
              <a:buNone/>
            </a:pPr>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2) the </a:t>
            </a:r>
            <a:r>
              <a:rPr lang="en-US" sz="2000" dirty="0" smtClean="0">
                <a:latin typeface="Times New Roman" pitchFamily="18" charset="0"/>
                <a:cs typeface="Times New Roman" pitchFamily="18" charset="0"/>
              </a:rPr>
              <a:t>in situ </a:t>
            </a:r>
            <a:r>
              <a:rPr lang="en-US" sz="2000" dirty="0">
                <a:latin typeface="Times New Roman" pitchFamily="18" charset="0"/>
                <a:cs typeface="Times New Roman" pitchFamily="18" charset="0"/>
              </a:rPr>
              <a:t>vascular endothelial network; and </a:t>
            </a:r>
            <a:endParaRPr lang="en-US" sz="2000" dirty="0" smtClean="0">
              <a:latin typeface="Times New Roman" pitchFamily="18" charset="0"/>
              <a:cs typeface="Times New Roman" pitchFamily="18" charset="0"/>
            </a:endParaRPr>
          </a:p>
          <a:p>
            <a:pPr algn="just">
              <a:lnSpc>
                <a:spcPct val="150000"/>
              </a:lnSpc>
              <a:buNone/>
            </a:pPr>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3) the </a:t>
            </a:r>
            <a:r>
              <a:rPr lang="en-US" sz="2000" dirty="0" smtClean="0">
                <a:latin typeface="Times New Roman" pitchFamily="18" charset="0"/>
                <a:cs typeface="Times New Roman" pitchFamily="18" charset="0"/>
              </a:rPr>
              <a:t>coronary buds </a:t>
            </a:r>
            <a:r>
              <a:rPr lang="en-US" sz="2000" dirty="0">
                <a:latin typeface="Times New Roman" pitchFamily="18" charset="0"/>
                <a:cs typeface="Times New Roman" pitchFamily="18" charset="0"/>
              </a:rPr>
              <a:t>on the aortic sinuses </a:t>
            </a:r>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pic>
        <p:nvPicPr>
          <p:cNvPr id="1026" name="Picture 2"/>
          <p:cNvPicPr>
            <a:picLocks noGrp="1" noChangeAspect="1" noChangeArrowheads="1"/>
          </p:cNvPicPr>
          <p:nvPr>
            <p:ph sz="half" idx="2"/>
          </p:nvPr>
        </p:nvPicPr>
        <p:blipFill>
          <a:blip r:embed="rId2"/>
          <a:srcRect/>
          <a:stretch>
            <a:fillRect/>
          </a:stretch>
        </p:blipFill>
        <p:spPr bwMode="auto">
          <a:xfrm>
            <a:off x="4667250" y="1600200"/>
            <a:ext cx="4476750" cy="44013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914400"/>
            <a:ext cx="8229600" cy="5211763"/>
          </a:xfrm>
        </p:spPr>
        <p:txBody>
          <a:bodyPr>
            <a:noAutofit/>
          </a:bodyPr>
          <a:lstStyle/>
          <a:p>
            <a:pPr>
              <a:lnSpc>
                <a:spcPct val="150000"/>
              </a:lnSpc>
              <a:buNone/>
            </a:pPr>
            <a:r>
              <a:rPr lang="en-US" sz="2000" b="1" i="1" u="sng" dirty="0" smtClean="0">
                <a:latin typeface="Times New Roman" pitchFamily="18" charset="0"/>
                <a:cs typeface="Times New Roman" pitchFamily="18" charset="0"/>
              </a:rPr>
              <a:t>Isolated connection of LCX or LAD from pulmonary trunk:</a:t>
            </a:r>
          </a:p>
          <a:p>
            <a:pPr>
              <a:lnSpc>
                <a:spcPct val="150000"/>
              </a:lnSpc>
            </a:pPr>
            <a:r>
              <a:rPr lang="en-US" sz="2000" dirty="0" smtClean="0">
                <a:latin typeface="Times New Roman" pitchFamily="18" charset="0"/>
                <a:cs typeface="Times New Roman" pitchFamily="18" charset="0"/>
              </a:rPr>
              <a:t>Less lethal than ALCAPA.</a:t>
            </a:r>
          </a:p>
          <a:p>
            <a:pPr>
              <a:lnSpc>
                <a:spcPct val="150000"/>
              </a:lnSpc>
            </a:pPr>
            <a:r>
              <a:rPr lang="en-US" sz="2000" dirty="0" smtClean="0">
                <a:latin typeface="Times New Roman" pitchFamily="18" charset="0"/>
                <a:cs typeface="Times New Roman" pitchFamily="18" charset="0"/>
              </a:rPr>
              <a:t>Rarer than ARCAPA.</a:t>
            </a:r>
          </a:p>
          <a:p>
            <a:pPr>
              <a:lnSpc>
                <a:spcPct val="150000"/>
              </a:lnSpc>
            </a:pPr>
            <a:r>
              <a:rPr lang="en-US" sz="2000" dirty="0" smtClean="0">
                <a:latin typeface="Times New Roman" pitchFamily="18" charset="0"/>
                <a:cs typeface="Times New Roman" pitchFamily="18" charset="0"/>
              </a:rPr>
              <a:t>Indication for surgery similar to ARCAPA.</a:t>
            </a:r>
          </a:p>
          <a:p>
            <a:pPr>
              <a:lnSpc>
                <a:spcPct val="150000"/>
              </a:lnSpc>
              <a:buNone/>
            </a:pPr>
            <a:endParaRPr lang="en-US" sz="2000" b="1" i="1" u="sng" dirty="0" smtClean="0">
              <a:latin typeface="Times New Roman" pitchFamily="18" charset="0"/>
              <a:cs typeface="Times New Roman" pitchFamily="18" charset="0"/>
            </a:endParaRPr>
          </a:p>
          <a:p>
            <a:pPr>
              <a:lnSpc>
                <a:spcPct val="150000"/>
              </a:lnSpc>
              <a:buNone/>
            </a:pPr>
            <a:r>
              <a:rPr lang="en-IN" sz="2000" b="1" i="1" u="sng" dirty="0" smtClean="0">
                <a:latin typeface="Times New Roman" pitchFamily="18" charset="0"/>
                <a:cs typeface="Times New Roman" pitchFamily="18" charset="0"/>
              </a:rPr>
              <a:t>Total Anomalous Connection of Coronary Arteries to Pulmonary Trunk</a:t>
            </a:r>
            <a:r>
              <a:rPr lang="en-IN" sz="2000" dirty="0" smtClean="0">
                <a:latin typeface="Times New Roman" pitchFamily="18" charset="0"/>
                <a:cs typeface="Times New Roman" pitchFamily="18" charset="0"/>
              </a:rPr>
              <a:t>:</a:t>
            </a:r>
          </a:p>
          <a:p>
            <a:pPr>
              <a:lnSpc>
                <a:spcPct val="150000"/>
              </a:lnSpc>
            </a:pPr>
            <a:r>
              <a:rPr lang="en-IN" sz="2000" dirty="0" smtClean="0">
                <a:latin typeface="Times New Roman" pitchFamily="18" charset="0"/>
                <a:cs typeface="Times New Roman" pitchFamily="18" charset="0"/>
              </a:rPr>
              <a:t>Single </a:t>
            </a:r>
            <a:r>
              <a:rPr lang="en-IN" sz="2000" dirty="0" err="1" smtClean="0">
                <a:latin typeface="Times New Roman" pitchFamily="18" charset="0"/>
                <a:cs typeface="Times New Roman" pitchFamily="18" charset="0"/>
              </a:rPr>
              <a:t>ostium</a:t>
            </a:r>
            <a:r>
              <a:rPr lang="en-IN" sz="2000" dirty="0" smtClean="0">
                <a:latin typeface="Times New Roman" pitchFamily="18" charset="0"/>
                <a:cs typeface="Times New Roman" pitchFamily="18" charset="0"/>
              </a:rPr>
              <a:t> and trunk from which all branches emerge or from 2 </a:t>
            </a:r>
            <a:r>
              <a:rPr lang="en-IN" sz="2000" dirty="0" err="1" smtClean="0">
                <a:latin typeface="Times New Roman" pitchFamily="18" charset="0"/>
                <a:cs typeface="Times New Roman" pitchFamily="18" charset="0"/>
              </a:rPr>
              <a:t>ostia</a:t>
            </a:r>
            <a:r>
              <a:rPr lang="en-IN" sz="2000" dirty="0" smtClean="0">
                <a:latin typeface="Times New Roman" pitchFamily="18" charset="0"/>
                <a:cs typeface="Times New Roman" pitchFamily="18" charset="0"/>
              </a:rPr>
              <a:t> close together giving rise to left and right coronary systems.</a:t>
            </a:r>
          </a:p>
          <a:p>
            <a:pPr>
              <a:lnSpc>
                <a:spcPct val="150000"/>
              </a:lnSpc>
            </a:pPr>
            <a:r>
              <a:rPr lang="en-IN" sz="2000" dirty="0" smtClean="0">
                <a:latin typeface="Times New Roman" pitchFamily="18" charset="0"/>
                <a:cs typeface="Times New Roman" pitchFamily="18" charset="0"/>
              </a:rPr>
              <a:t>Symptoms appear within a few days of birth, and death follows within 2 weeks. </a:t>
            </a:r>
          </a:p>
          <a:p>
            <a:pPr marL="0" indent="0">
              <a:lnSpc>
                <a:spcPct val="150000"/>
              </a:lnSpc>
              <a:buNone/>
            </a:pPr>
            <a:endParaRPr lang="en-US" sz="2000" dirty="0" smtClean="0">
              <a:latin typeface="Times New Roman" pitchFamily="18" charset="0"/>
              <a:cs typeface="Times New Roman" pitchFamily="18" charset="0"/>
            </a:endParaRPr>
          </a:p>
          <a:p>
            <a:pPr>
              <a:lnSpc>
                <a:spcPct val="150000"/>
              </a:lnSpc>
            </a:pPr>
            <a:endParaRPr lang="en-IN" sz="2000" dirty="0" smtClean="0">
              <a:latin typeface="Times New Roman" pitchFamily="18" charset="0"/>
              <a:cs typeface="Times New Roman" pitchFamily="18" charset="0"/>
            </a:endParaRPr>
          </a:p>
          <a:p>
            <a:pPr>
              <a:lnSpc>
                <a:spcPct val="150000"/>
              </a:lnSpc>
            </a:pP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3505200"/>
          </a:xfrm>
        </p:spPr>
        <p:txBody>
          <a:bodyPr>
            <a:noAutofit/>
          </a:bodyPr>
          <a:lstStyle/>
          <a:p>
            <a:r>
              <a:rPr lang="en-US" sz="115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ACAOS</a:t>
            </a:r>
            <a:endParaRPr lang="en-US" sz="7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447800"/>
            <a:ext cx="8229600" cy="5410200"/>
          </a:xfrm>
        </p:spPr>
        <p:txBody>
          <a:bodyPr>
            <a:normAutofit fontScale="77500" lnSpcReduction="20000"/>
          </a:bodyPr>
          <a:lstStyle/>
          <a:p>
            <a:pPr marL="0" indent="0" algn="just">
              <a:lnSpc>
                <a:spcPct val="150000"/>
              </a:lnSpc>
            </a:pPr>
            <a:r>
              <a:rPr lang="en-IN" sz="2800" dirty="0" smtClean="0">
                <a:latin typeface="Calibri" pitchFamily="34" charset="0"/>
                <a:cs typeface="Times New Roman" pitchFamily="18" charset="0"/>
              </a:rPr>
              <a:t>  Serious prognostic implications in young individuals.</a:t>
            </a:r>
          </a:p>
          <a:p>
            <a:pPr marL="0" indent="0" algn="just">
              <a:lnSpc>
                <a:spcPct val="150000"/>
              </a:lnSpc>
            </a:pPr>
            <a:endParaRPr lang="en-IN" sz="2800" dirty="0" smtClean="0">
              <a:latin typeface="Calibri" pitchFamily="34" charset="0"/>
              <a:cs typeface="Times New Roman" pitchFamily="18" charset="0"/>
            </a:endParaRPr>
          </a:p>
          <a:p>
            <a:pPr marL="0" indent="0" algn="just">
              <a:lnSpc>
                <a:spcPct val="150000"/>
              </a:lnSpc>
            </a:pPr>
            <a:r>
              <a:rPr lang="en-US" sz="2800" dirty="0" smtClean="0">
                <a:latin typeface="Calibri" pitchFamily="34" charset="0"/>
                <a:cs typeface="Times New Roman" pitchFamily="18" charset="0"/>
              </a:rPr>
              <a:t>  Incidence </a:t>
            </a:r>
            <a:endParaRPr lang="en-IN" sz="2800" dirty="0" smtClean="0">
              <a:latin typeface="Calibri" pitchFamily="34" charset="0"/>
              <a:cs typeface="Times New Roman" pitchFamily="18" charset="0"/>
            </a:endParaRPr>
          </a:p>
          <a:p>
            <a:pPr marL="0" indent="0" algn="just">
              <a:lnSpc>
                <a:spcPct val="150000"/>
              </a:lnSpc>
              <a:buNone/>
            </a:pPr>
            <a:r>
              <a:rPr lang="en-IN" sz="2800" dirty="0" smtClean="0">
                <a:latin typeface="Calibri" pitchFamily="34" charset="0"/>
                <a:cs typeface="Times New Roman" pitchFamily="18" charset="0"/>
              </a:rPr>
              <a:t>          Among, 9,907 patients who underwent electron-beam CT or 64-detector MDCT, incidence of ACAOS was 0.7%. </a:t>
            </a:r>
          </a:p>
          <a:p>
            <a:pPr marL="0" indent="0" algn="just">
              <a:lnSpc>
                <a:spcPct val="150000"/>
              </a:lnSpc>
              <a:buNone/>
            </a:pPr>
            <a:endParaRPr lang="en-IN" sz="2800" dirty="0" smtClean="0">
              <a:latin typeface="Calibri" pitchFamily="34" charset="0"/>
              <a:cs typeface="Times New Roman" pitchFamily="18" charset="0"/>
            </a:endParaRPr>
          </a:p>
          <a:p>
            <a:pPr marL="0" indent="0" algn="just">
              <a:lnSpc>
                <a:spcPct val="150000"/>
              </a:lnSpc>
            </a:pPr>
            <a:r>
              <a:rPr lang="en-IN" sz="2400" dirty="0" smtClean="0">
                <a:latin typeface="Calibri" pitchFamily="34" charset="0"/>
                <a:cs typeface="Times New Roman" pitchFamily="18" charset="0"/>
              </a:rPr>
              <a:t>  </a:t>
            </a:r>
            <a:r>
              <a:rPr lang="en-IN" sz="2800" dirty="0" smtClean="0">
                <a:latin typeface="Calibri" pitchFamily="34" charset="0"/>
                <a:cs typeface="Times New Roman" pitchFamily="18" charset="0"/>
              </a:rPr>
              <a:t>Prevalence RCA from left sinus 56%, LCX from right sinus 16.7%, LM from right sinus 8.3%, LAD from right sinus 2.4%.</a:t>
            </a:r>
            <a:endParaRPr lang="en-IN" sz="2400" dirty="0" smtClean="0">
              <a:latin typeface="Calibri" pitchFamily="34" charset="0"/>
              <a:cs typeface="Times New Roman" pitchFamily="18" charset="0"/>
            </a:endParaRPr>
          </a:p>
          <a:p>
            <a:pPr marL="0" indent="0"/>
            <a:endParaRPr lang="en-IN" sz="1100" b="1" dirty="0" smtClean="0">
              <a:solidFill>
                <a:srgbClr val="FF0000"/>
              </a:solidFill>
              <a:latin typeface="Calibri" pitchFamily="34" charset="0"/>
              <a:cs typeface="Times New Roman" pitchFamily="18" charset="0"/>
            </a:endParaRPr>
          </a:p>
          <a:p>
            <a:pPr marL="0" indent="0"/>
            <a:endParaRPr lang="en-IN" sz="1100" b="1" dirty="0" smtClean="0">
              <a:solidFill>
                <a:srgbClr val="FF0000"/>
              </a:solidFill>
              <a:latin typeface="Calibri" pitchFamily="34" charset="0"/>
              <a:cs typeface="Times New Roman" pitchFamily="18" charset="0"/>
            </a:endParaRPr>
          </a:p>
          <a:p>
            <a:pPr marL="0" indent="0"/>
            <a:endParaRPr lang="en-IN" sz="1100" b="1" dirty="0" smtClean="0">
              <a:solidFill>
                <a:srgbClr val="FF0000"/>
              </a:solidFill>
              <a:latin typeface="Calibri" pitchFamily="34" charset="0"/>
              <a:cs typeface="Times New Roman" pitchFamily="18" charset="0"/>
            </a:endParaRPr>
          </a:p>
          <a:p>
            <a:pPr marL="0" indent="0"/>
            <a:endParaRPr lang="en-IN" sz="1100" b="1" dirty="0" smtClean="0">
              <a:solidFill>
                <a:srgbClr val="FF0000"/>
              </a:solidFill>
              <a:latin typeface="Calibri" pitchFamily="34" charset="0"/>
              <a:cs typeface="Times New Roman" pitchFamily="18" charset="0"/>
            </a:endParaRPr>
          </a:p>
          <a:p>
            <a:pPr marL="0" indent="0"/>
            <a:endParaRPr lang="en-IN" sz="1100" b="1" dirty="0" smtClean="0">
              <a:solidFill>
                <a:srgbClr val="FF0000"/>
              </a:solidFill>
              <a:latin typeface="Calibri" pitchFamily="34" charset="0"/>
              <a:cs typeface="Times New Roman" pitchFamily="18" charset="0"/>
            </a:endParaRPr>
          </a:p>
          <a:p>
            <a:pPr marL="0" indent="0"/>
            <a:endParaRPr lang="en-IN" sz="1100" b="1" dirty="0" smtClean="0">
              <a:solidFill>
                <a:srgbClr val="FF0000"/>
              </a:solidFill>
              <a:latin typeface="Calibri" pitchFamily="34" charset="0"/>
              <a:cs typeface="Times New Roman" pitchFamily="18" charset="0"/>
            </a:endParaRPr>
          </a:p>
          <a:p>
            <a:pPr marL="0" indent="0"/>
            <a:endParaRPr lang="en-IN" sz="1100" b="1" dirty="0" smtClean="0">
              <a:solidFill>
                <a:srgbClr val="FF0000"/>
              </a:solidFill>
              <a:latin typeface="Calibri" pitchFamily="34" charset="0"/>
              <a:cs typeface="Times New Roman" pitchFamily="18" charset="0"/>
            </a:endParaRPr>
          </a:p>
          <a:p>
            <a:pPr marL="0" indent="0"/>
            <a:r>
              <a:rPr lang="en-IN" sz="1100" b="1" dirty="0" err="1" smtClean="0">
                <a:solidFill>
                  <a:srgbClr val="FF0000"/>
                </a:solidFill>
                <a:latin typeface="Calibri" pitchFamily="34" charset="0"/>
                <a:cs typeface="Times New Roman" pitchFamily="18" charset="0"/>
              </a:rPr>
              <a:t>Nezarat</a:t>
            </a:r>
            <a:r>
              <a:rPr lang="en-IN" sz="1100" b="1" dirty="0" smtClean="0">
                <a:solidFill>
                  <a:srgbClr val="FF0000"/>
                </a:solidFill>
                <a:latin typeface="Calibri" pitchFamily="34" charset="0"/>
                <a:cs typeface="Times New Roman" pitchFamily="18" charset="0"/>
              </a:rPr>
              <a:t> N, </a:t>
            </a:r>
            <a:r>
              <a:rPr lang="en-IN" sz="1100" b="1" dirty="0" err="1" smtClean="0">
                <a:solidFill>
                  <a:srgbClr val="FF0000"/>
                </a:solidFill>
                <a:latin typeface="Calibri" pitchFamily="34" charset="0"/>
                <a:cs typeface="Times New Roman" pitchFamily="18" charset="0"/>
              </a:rPr>
              <a:t>Luo</a:t>
            </a:r>
            <a:r>
              <a:rPr lang="en-IN" sz="1100" b="1" dirty="0" smtClean="0">
                <a:solidFill>
                  <a:srgbClr val="FF0000"/>
                </a:solidFill>
                <a:latin typeface="Calibri" pitchFamily="34" charset="0"/>
                <a:cs typeface="Times New Roman" pitchFamily="18" charset="0"/>
              </a:rPr>
              <a:t> Y, </a:t>
            </a:r>
            <a:r>
              <a:rPr lang="en-IN" sz="1100" b="1" dirty="0" err="1" smtClean="0">
                <a:solidFill>
                  <a:srgbClr val="FF0000"/>
                </a:solidFill>
                <a:latin typeface="Calibri" pitchFamily="34" charset="0"/>
                <a:cs typeface="Times New Roman" pitchFamily="18" charset="0"/>
              </a:rPr>
              <a:t>Darabian</a:t>
            </a:r>
            <a:r>
              <a:rPr lang="en-IN" sz="1100" b="1" dirty="0" smtClean="0">
                <a:solidFill>
                  <a:srgbClr val="FF0000"/>
                </a:solidFill>
                <a:latin typeface="Calibri" pitchFamily="34" charset="0"/>
                <a:cs typeface="Times New Roman" pitchFamily="18" charset="0"/>
              </a:rPr>
              <a:t> S, et al. PREVALENCE AND LONG TERM FOLLOW-UP OF ANOMALOUS CORONARY ARTERIES ORIGINATING FROM OPPOSITE SINUS (ACAOS). </a:t>
            </a:r>
            <a:r>
              <a:rPr lang="en-IN" sz="1100" b="1" i="1" dirty="0" smtClean="0">
                <a:solidFill>
                  <a:srgbClr val="FF0000"/>
                </a:solidFill>
                <a:latin typeface="Calibri" pitchFamily="34" charset="0"/>
                <a:cs typeface="Times New Roman" pitchFamily="18" charset="0"/>
              </a:rPr>
              <a:t>J Am </a:t>
            </a:r>
            <a:r>
              <a:rPr lang="en-IN" sz="1100" b="1" i="1" dirty="0" err="1" smtClean="0">
                <a:solidFill>
                  <a:srgbClr val="FF0000"/>
                </a:solidFill>
                <a:latin typeface="Calibri" pitchFamily="34" charset="0"/>
                <a:cs typeface="Times New Roman" pitchFamily="18" charset="0"/>
              </a:rPr>
              <a:t>Coll</a:t>
            </a:r>
            <a:r>
              <a:rPr lang="en-IN" sz="1100" b="1" i="1" dirty="0" smtClean="0">
                <a:solidFill>
                  <a:srgbClr val="FF0000"/>
                </a:solidFill>
                <a:latin typeface="Calibri" pitchFamily="34" charset="0"/>
                <a:cs typeface="Times New Roman" pitchFamily="18" charset="0"/>
              </a:rPr>
              <a:t> </a:t>
            </a:r>
            <a:r>
              <a:rPr lang="en-IN" sz="1100" b="1" i="1" dirty="0" err="1" smtClean="0">
                <a:solidFill>
                  <a:srgbClr val="FF0000"/>
                </a:solidFill>
                <a:latin typeface="Calibri" pitchFamily="34" charset="0"/>
                <a:cs typeface="Times New Roman" pitchFamily="18" charset="0"/>
              </a:rPr>
              <a:t>Cardiol</a:t>
            </a:r>
            <a:r>
              <a:rPr lang="en-IN" sz="1100" b="1" i="1" dirty="0" smtClean="0">
                <a:solidFill>
                  <a:srgbClr val="FF0000"/>
                </a:solidFill>
                <a:latin typeface="Calibri" pitchFamily="34" charset="0"/>
                <a:cs typeface="Times New Roman" pitchFamily="18" charset="0"/>
              </a:rPr>
              <a:t>. </a:t>
            </a:r>
            <a:r>
              <a:rPr lang="en-IN" sz="1100" b="1" dirty="0" smtClean="0">
                <a:solidFill>
                  <a:srgbClr val="FF0000"/>
                </a:solidFill>
                <a:latin typeface="Calibri" pitchFamily="34" charset="0"/>
                <a:cs typeface="Times New Roman" pitchFamily="18" charset="0"/>
              </a:rPr>
              <a:t>2015;65.</a:t>
            </a:r>
          </a:p>
          <a:p>
            <a:pPr marL="0" indent="0"/>
            <a:endParaRPr lang="en-IN" sz="1100" b="1" dirty="0" smtClean="0">
              <a:solidFill>
                <a:srgbClr val="FF0000"/>
              </a:solidFill>
              <a:latin typeface="Calibri" pitchFamily="34" charset="0"/>
              <a:cs typeface="Times New Roman" pitchFamily="18" charset="0"/>
            </a:endParaRPr>
          </a:p>
          <a:p>
            <a:endParaRPr lang="en-US" sz="2800" dirty="0">
              <a:latin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named.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33400"/>
            <a:ext cx="8229600" cy="5592763"/>
          </a:xfrm>
        </p:spPr>
        <p:txBody>
          <a:bodyPr>
            <a:noAutofit/>
          </a:bodyPr>
          <a:lstStyle/>
          <a:p>
            <a:pPr>
              <a:lnSpc>
                <a:spcPct val="170000"/>
              </a:lnSpc>
            </a:pPr>
            <a:r>
              <a:rPr lang="en-US" sz="2400" b="1" dirty="0" smtClean="0">
                <a:solidFill>
                  <a:srgbClr val="7030A0"/>
                </a:solidFill>
                <a:latin typeface="Times New Roman" pitchFamily="18" charset="0"/>
                <a:cs typeface="Times New Roman" pitchFamily="18" charset="0"/>
              </a:rPr>
              <a:t>Left circumflex artery from right coronary artery/sinus:</a:t>
            </a:r>
            <a:endParaRPr lang="en-US" sz="1800" dirty="0" smtClean="0">
              <a:latin typeface="Times New Roman" pitchFamily="18" charset="0"/>
              <a:cs typeface="Times New Roman" pitchFamily="18" charset="0"/>
            </a:endParaRPr>
          </a:p>
          <a:p>
            <a:pPr lvl="1">
              <a:lnSpc>
                <a:spcPct val="170000"/>
              </a:lnSpc>
            </a:pPr>
            <a:r>
              <a:rPr lang="en-US" sz="1600" dirty="0" smtClean="0">
                <a:latin typeface="Times New Roman" pitchFamily="18" charset="0"/>
                <a:cs typeface="Times New Roman" pitchFamily="18" charset="0"/>
              </a:rPr>
              <a:t>LCX passes behind aorta to reach its normal supply territory.</a:t>
            </a:r>
          </a:p>
          <a:p>
            <a:pPr lvl="1">
              <a:lnSpc>
                <a:spcPct val="170000"/>
              </a:lnSpc>
            </a:pPr>
            <a:r>
              <a:rPr lang="en-US" sz="1600" dirty="0" smtClean="0">
                <a:latin typeface="Times New Roman" pitchFamily="18" charset="0"/>
                <a:cs typeface="Times New Roman" pitchFamily="18" charset="0"/>
              </a:rPr>
              <a:t>No  clinical significance; may be compressed if both aortic and mitral prosthetic fixation rings are implanted.</a:t>
            </a:r>
          </a:p>
          <a:p>
            <a:pPr lvl="1">
              <a:lnSpc>
                <a:spcPct val="170000"/>
              </a:lnSpc>
            </a:pPr>
            <a:r>
              <a:rPr lang="en-US" sz="1600" dirty="0" smtClean="0">
                <a:latin typeface="Times New Roman" pitchFamily="18" charset="0"/>
                <a:cs typeface="Times New Roman" pitchFamily="18" charset="0"/>
              </a:rPr>
              <a:t>Unusually higher incidence of atherosclerosis.</a:t>
            </a:r>
          </a:p>
          <a:p>
            <a:pPr>
              <a:lnSpc>
                <a:spcPct val="170000"/>
              </a:lnSpc>
            </a:pPr>
            <a:endParaRPr lang="en-US" sz="1800" dirty="0" smtClean="0">
              <a:latin typeface="Times New Roman" pitchFamily="18" charset="0"/>
              <a:cs typeface="Times New Roman" pitchFamily="18" charset="0"/>
            </a:endParaRPr>
          </a:p>
          <a:p>
            <a:pPr>
              <a:lnSpc>
                <a:spcPct val="170000"/>
              </a:lnSpc>
            </a:pPr>
            <a:r>
              <a:rPr lang="en-US" sz="2400" b="1" dirty="0" smtClean="0">
                <a:solidFill>
                  <a:srgbClr val="7030A0"/>
                </a:solidFill>
                <a:latin typeface="Times New Roman" pitchFamily="18" charset="0"/>
                <a:cs typeface="Times New Roman" pitchFamily="18" charset="0"/>
              </a:rPr>
              <a:t>LAD from right coronary artery/sinus:</a:t>
            </a:r>
            <a:endParaRPr lang="en-US" sz="1800" b="1" dirty="0" smtClean="0">
              <a:latin typeface="Times New Roman" pitchFamily="18" charset="0"/>
              <a:cs typeface="Times New Roman" pitchFamily="18" charset="0"/>
            </a:endParaRPr>
          </a:p>
          <a:p>
            <a:pPr lvl="1">
              <a:lnSpc>
                <a:spcPct val="170000"/>
              </a:lnSpc>
            </a:pPr>
            <a:r>
              <a:rPr lang="en-US" sz="1600" dirty="0" smtClean="0">
                <a:latin typeface="Times New Roman" pitchFamily="18" charset="0"/>
                <a:cs typeface="Times New Roman" pitchFamily="18" charset="0"/>
              </a:rPr>
              <a:t>Rare in absence of congenital heart disease.</a:t>
            </a:r>
          </a:p>
          <a:p>
            <a:pPr lvl="1">
              <a:lnSpc>
                <a:spcPct val="170000"/>
              </a:lnSpc>
            </a:pPr>
            <a:r>
              <a:rPr lang="en-US" sz="1600" dirty="0" smtClean="0">
                <a:latin typeface="Times New Roman" pitchFamily="18" charset="0"/>
                <a:cs typeface="Times New Roman" pitchFamily="18" charset="0"/>
              </a:rPr>
              <a:t>Common in TOF.</a:t>
            </a:r>
          </a:p>
          <a:p>
            <a:pPr lvl="1">
              <a:lnSpc>
                <a:spcPct val="170000"/>
              </a:lnSpc>
            </a:pPr>
            <a:r>
              <a:rPr lang="en-US" sz="1600" dirty="0" smtClean="0">
                <a:latin typeface="Times New Roman" pitchFamily="18" charset="0"/>
                <a:cs typeface="Times New Roman" pitchFamily="18" charset="0"/>
              </a:rPr>
              <a:t>Passes in front of RVOT or through IVS.</a:t>
            </a:r>
          </a:p>
          <a:p>
            <a:pPr lvl="1">
              <a:lnSpc>
                <a:spcPct val="170000"/>
              </a:lnSpc>
            </a:pPr>
            <a:r>
              <a:rPr lang="en-US" sz="1600" dirty="0" smtClean="0">
                <a:latin typeface="Times New Roman" pitchFamily="18" charset="0"/>
                <a:cs typeface="Times New Roman" pitchFamily="18" charset="0"/>
              </a:rPr>
              <a:t>Rarely passes in between aorta and RVOT.</a:t>
            </a:r>
          </a:p>
          <a:p>
            <a:pPr>
              <a:lnSpc>
                <a:spcPct val="170000"/>
              </a:lnSpc>
            </a:pPr>
            <a:endParaRPr lang="en-IN" sz="1800" dirty="0" smtClean="0">
              <a:latin typeface="Times New Roman" pitchFamily="18" charset="0"/>
              <a:cs typeface="Times New Roman" pitchFamily="18" charset="0"/>
            </a:endParaRPr>
          </a:p>
          <a:p>
            <a:pPr>
              <a:lnSpc>
                <a:spcPct val="170000"/>
              </a:lnSpc>
            </a:pPr>
            <a:endParaRPr lang="en-US" sz="1800" dirty="0">
              <a:latin typeface="Times New Roman" pitchFamily="18" charset="0"/>
              <a:cs typeface="Times New Roman" pitchFamily="18" charset="0"/>
            </a:endParaRPr>
          </a:p>
        </p:txBody>
      </p:sp>
      <p:pic>
        <p:nvPicPr>
          <p:cNvPr id="4" name="Picture 3"/>
          <p:cNvPicPr>
            <a:picLocks noChangeAspect="1"/>
          </p:cNvPicPr>
          <p:nvPr/>
        </p:nvPicPr>
        <p:blipFill>
          <a:blip r:embed="rId2"/>
          <a:stretch>
            <a:fillRect/>
          </a:stretch>
        </p:blipFill>
        <p:spPr>
          <a:xfrm>
            <a:off x="6248400" y="3352800"/>
            <a:ext cx="2555291" cy="2491409"/>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7030A0"/>
                </a:solidFill>
              </a:rPr>
              <a:t>Right coronary originating from the left coronary sinus</a:t>
            </a:r>
            <a:endParaRPr lang="en-US" dirty="0">
              <a:solidFill>
                <a:srgbClr val="7030A0"/>
              </a:solidFill>
            </a:endParaRPr>
          </a:p>
        </p:txBody>
      </p:sp>
      <p:sp>
        <p:nvSpPr>
          <p:cNvPr id="3" name="Content Placeholder 2"/>
          <p:cNvSpPr>
            <a:spLocks noGrp="1"/>
          </p:cNvSpPr>
          <p:nvPr>
            <p:ph idx="1"/>
          </p:nvPr>
        </p:nvSpPr>
        <p:spPr>
          <a:xfrm>
            <a:off x="457200" y="1600200"/>
            <a:ext cx="8229600" cy="5105400"/>
          </a:xfrm>
        </p:spPr>
        <p:txBody>
          <a:bodyPr>
            <a:noAutofit/>
          </a:bodyPr>
          <a:lstStyle/>
          <a:p>
            <a:pPr>
              <a:lnSpc>
                <a:spcPct val="170000"/>
              </a:lnSpc>
            </a:pPr>
            <a:r>
              <a:rPr lang="en-US" sz="2000" dirty="0" smtClean="0">
                <a:latin typeface="Times New Roman" pitchFamily="18" charset="0"/>
                <a:cs typeface="Times New Roman" pitchFamily="18" charset="0"/>
              </a:rPr>
              <a:t>RCA originating from the left coronary sinus or as a branch of a single coronary artery is found in 0.03% to 0.17% </a:t>
            </a:r>
          </a:p>
          <a:p>
            <a:pPr>
              <a:lnSpc>
                <a:spcPct val="170000"/>
              </a:lnSpc>
            </a:pPr>
            <a:r>
              <a:rPr lang="en-US" sz="2000" dirty="0" smtClean="0">
                <a:latin typeface="Times New Roman" pitchFamily="18" charset="0"/>
                <a:cs typeface="Times New Roman" pitchFamily="18" charset="0"/>
              </a:rPr>
              <a:t>The Proximal pathway of RCA – usually </a:t>
            </a:r>
            <a:r>
              <a:rPr lang="en-US" sz="2000" dirty="0" err="1" smtClean="0">
                <a:latin typeface="Times New Roman" pitchFamily="18" charset="0"/>
                <a:cs typeface="Times New Roman" pitchFamily="18" charset="0"/>
              </a:rPr>
              <a:t>interarterial</a:t>
            </a:r>
            <a:r>
              <a:rPr lang="en-US" sz="2000" dirty="0" smtClean="0">
                <a:latin typeface="Times New Roman" pitchFamily="18" charset="0"/>
                <a:cs typeface="Times New Roman" pitchFamily="18" charset="0"/>
              </a:rPr>
              <a:t>, and can be associated with SCD in up to 30%.</a:t>
            </a:r>
          </a:p>
          <a:p>
            <a:pPr>
              <a:lnSpc>
                <a:spcPct val="170000"/>
              </a:lnSpc>
            </a:pPr>
            <a:r>
              <a:rPr lang="en-US" sz="2000" dirty="0" smtClean="0">
                <a:latin typeface="Times New Roman" pitchFamily="18" charset="0"/>
                <a:cs typeface="Times New Roman" pitchFamily="18" charset="0"/>
              </a:rPr>
              <a:t>Both right and left ACAOS have significant clinical consequence if the ectopic artery has </a:t>
            </a:r>
            <a:r>
              <a:rPr lang="en-US" sz="2000" dirty="0" smtClean="0">
                <a:solidFill>
                  <a:srgbClr val="00B050"/>
                </a:solidFill>
                <a:latin typeface="Times New Roman" pitchFamily="18" charset="0"/>
                <a:cs typeface="Times New Roman" pitchFamily="18" charset="0"/>
              </a:rPr>
              <a:t>an </a:t>
            </a:r>
            <a:r>
              <a:rPr lang="en-US" sz="2000" dirty="0" err="1" smtClean="0">
                <a:solidFill>
                  <a:srgbClr val="00B050"/>
                </a:solidFill>
                <a:latin typeface="Times New Roman" pitchFamily="18" charset="0"/>
                <a:cs typeface="Times New Roman" pitchFamily="18" charset="0"/>
              </a:rPr>
              <a:t>interarterial</a:t>
            </a:r>
            <a:r>
              <a:rPr lang="en-US" sz="2000" dirty="0" smtClean="0">
                <a:solidFill>
                  <a:srgbClr val="00B050"/>
                </a:solidFill>
                <a:latin typeface="Times New Roman" pitchFamily="18" charset="0"/>
                <a:cs typeface="Times New Roman" pitchFamily="18" charset="0"/>
              </a:rPr>
              <a:t> course or intramural </a:t>
            </a:r>
            <a:r>
              <a:rPr lang="en-US" sz="2000" dirty="0" err="1" smtClean="0">
                <a:solidFill>
                  <a:srgbClr val="00B050"/>
                </a:solidFill>
                <a:latin typeface="Times New Roman" pitchFamily="18" charset="0"/>
                <a:cs typeface="Times New Roman" pitchFamily="18" charset="0"/>
              </a:rPr>
              <a:t>intussusception</a:t>
            </a:r>
            <a:endParaRPr lang="en-US" sz="2000" dirty="0" smtClean="0">
              <a:solidFill>
                <a:srgbClr val="00B050"/>
              </a:solidFill>
              <a:latin typeface="Times New Roman" pitchFamily="18" charset="0"/>
              <a:cs typeface="Times New Roman" pitchFamily="18" charset="0"/>
            </a:endParaRPr>
          </a:p>
          <a:p>
            <a:pPr>
              <a:lnSpc>
                <a:spcPct val="170000"/>
              </a:lnSpc>
            </a:pPr>
            <a:r>
              <a:rPr lang="en-US" sz="2000" dirty="0" smtClean="0">
                <a:latin typeface="Times New Roman" pitchFamily="18" charset="0"/>
                <a:cs typeface="Times New Roman" pitchFamily="18" charset="0"/>
              </a:rPr>
              <a:t>A constant relationship is observed between left ACAOS and sudden death or ischemia during extreme exercise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7030A0"/>
                </a:solidFill>
              </a:rPr>
              <a:t/>
            </a:r>
            <a:br>
              <a:rPr lang="en-US" dirty="0" smtClean="0">
                <a:solidFill>
                  <a:srgbClr val="7030A0"/>
                </a:solidFill>
              </a:rPr>
            </a:br>
            <a:r>
              <a:rPr lang="en-US" dirty="0" smtClean="0">
                <a:solidFill>
                  <a:srgbClr val="7030A0"/>
                </a:solidFill>
              </a:rPr>
              <a:t>Possible Paths Of Connection To Opposite Cusps</a:t>
            </a:r>
            <a:br>
              <a:rPr lang="en-US" dirty="0" smtClean="0">
                <a:solidFill>
                  <a:srgbClr val="7030A0"/>
                </a:solidFill>
              </a:rPr>
            </a:br>
            <a:endParaRPr lang="en-US" dirty="0">
              <a:solidFill>
                <a:srgbClr val="7030A0"/>
              </a:solidFill>
            </a:endParaRPr>
          </a:p>
        </p:txBody>
      </p:sp>
      <p:sp>
        <p:nvSpPr>
          <p:cNvPr id="3" name="Content Placeholder 2"/>
          <p:cNvSpPr>
            <a:spLocks noGrp="1"/>
          </p:cNvSpPr>
          <p:nvPr>
            <p:ph idx="1"/>
          </p:nvPr>
        </p:nvSpPr>
        <p:spPr/>
        <p:txBody>
          <a:bodyPr>
            <a:normAutofit lnSpcReduction="10000"/>
          </a:bodyPr>
          <a:lstStyle/>
          <a:p>
            <a:pPr marL="400050" lvl="1" indent="0">
              <a:lnSpc>
                <a:spcPct val="200000"/>
              </a:lnSpc>
              <a:buFont typeface="Wingdings" pitchFamily="2" charset="2"/>
              <a:buChar char="v"/>
            </a:pPr>
            <a:r>
              <a:rPr lang="en-US" dirty="0" err="1" smtClean="0">
                <a:solidFill>
                  <a:schemeClr val="tx1">
                    <a:lumMod val="65000"/>
                    <a:lumOff val="35000"/>
                  </a:schemeClr>
                </a:solidFill>
              </a:rPr>
              <a:t>Retrocardiac</a:t>
            </a:r>
            <a:endParaRPr lang="en-US" dirty="0" smtClean="0">
              <a:solidFill>
                <a:schemeClr val="tx1">
                  <a:lumMod val="65000"/>
                  <a:lumOff val="35000"/>
                </a:schemeClr>
              </a:solidFill>
            </a:endParaRPr>
          </a:p>
          <a:p>
            <a:pPr marL="400050" lvl="1" indent="0">
              <a:lnSpc>
                <a:spcPct val="200000"/>
              </a:lnSpc>
              <a:buFont typeface="Wingdings" pitchFamily="2" charset="2"/>
              <a:buChar char="v"/>
            </a:pPr>
            <a:r>
              <a:rPr lang="en-US" dirty="0" err="1" smtClean="0">
                <a:solidFill>
                  <a:schemeClr val="tx1">
                    <a:lumMod val="65000"/>
                    <a:lumOff val="35000"/>
                  </a:schemeClr>
                </a:solidFill>
              </a:rPr>
              <a:t>Retroaortic</a:t>
            </a:r>
            <a:endParaRPr lang="en-US" dirty="0" smtClean="0">
              <a:solidFill>
                <a:schemeClr val="tx1">
                  <a:lumMod val="65000"/>
                  <a:lumOff val="35000"/>
                </a:schemeClr>
              </a:solidFill>
            </a:endParaRPr>
          </a:p>
          <a:p>
            <a:pPr marL="400050" lvl="1" indent="0">
              <a:lnSpc>
                <a:spcPct val="200000"/>
              </a:lnSpc>
              <a:buFont typeface="Wingdings" pitchFamily="2" charset="2"/>
              <a:buChar char="v"/>
            </a:pPr>
            <a:r>
              <a:rPr lang="en-US" b="1" dirty="0" err="1" smtClean="0">
                <a:solidFill>
                  <a:schemeClr val="tx1">
                    <a:lumMod val="65000"/>
                    <a:lumOff val="35000"/>
                  </a:schemeClr>
                </a:solidFill>
              </a:rPr>
              <a:t>Interarterial</a:t>
            </a:r>
            <a:r>
              <a:rPr lang="en-US" b="1" dirty="0" smtClean="0">
                <a:solidFill>
                  <a:schemeClr val="tx1">
                    <a:lumMod val="65000"/>
                    <a:lumOff val="35000"/>
                  </a:schemeClr>
                </a:solidFill>
              </a:rPr>
              <a:t>, between aorta and PA</a:t>
            </a:r>
          </a:p>
          <a:p>
            <a:pPr marL="400050" lvl="1" indent="0">
              <a:lnSpc>
                <a:spcPct val="200000"/>
              </a:lnSpc>
              <a:buFont typeface="Wingdings" pitchFamily="2" charset="2"/>
              <a:buChar char="v"/>
            </a:pPr>
            <a:r>
              <a:rPr lang="en-US" dirty="0" err="1" smtClean="0">
                <a:solidFill>
                  <a:schemeClr val="tx1">
                    <a:lumMod val="65000"/>
                    <a:lumOff val="35000"/>
                  </a:schemeClr>
                </a:solidFill>
              </a:rPr>
              <a:t>Transseptal</a:t>
            </a:r>
            <a:r>
              <a:rPr lang="en-US" dirty="0" smtClean="0">
                <a:solidFill>
                  <a:schemeClr val="tx1">
                    <a:lumMod val="65000"/>
                    <a:lumOff val="35000"/>
                  </a:schemeClr>
                </a:solidFill>
              </a:rPr>
              <a:t>(</a:t>
            </a:r>
            <a:r>
              <a:rPr lang="en-US" dirty="0" err="1" smtClean="0">
                <a:solidFill>
                  <a:schemeClr val="tx1">
                    <a:lumMod val="65000"/>
                    <a:lumOff val="35000"/>
                  </a:schemeClr>
                </a:solidFill>
              </a:rPr>
              <a:t>supracristal</a:t>
            </a:r>
            <a:r>
              <a:rPr lang="en-US" dirty="0" smtClean="0">
                <a:solidFill>
                  <a:schemeClr val="tx1">
                    <a:lumMod val="65000"/>
                    <a:lumOff val="35000"/>
                  </a:schemeClr>
                </a:solidFill>
              </a:rPr>
              <a:t>).</a:t>
            </a:r>
          </a:p>
          <a:p>
            <a:pPr marL="400050" lvl="1" indent="0">
              <a:lnSpc>
                <a:spcPct val="200000"/>
              </a:lnSpc>
              <a:buFont typeface="Wingdings" pitchFamily="2" charset="2"/>
              <a:buChar char="v"/>
            </a:pPr>
            <a:r>
              <a:rPr lang="en-US" dirty="0" err="1" smtClean="0">
                <a:solidFill>
                  <a:schemeClr val="tx1">
                    <a:lumMod val="65000"/>
                    <a:lumOff val="35000"/>
                  </a:schemeClr>
                </a:solidFill>
              </a:rPr>
              <a:t>Prepulmonic</a:t>
            </a:r>
            <a:endParaRPr lang="en-IN" dirty="0" smtClean="0">
              <a:solidFill>
                <a:schemeClr val="tx1">
                  <a:lumMod val="65000"/>
                  <a:lumOff val="35000"/>
                </a:schemeClr>
              </a:solidFill>
            </a:endParaRPr>
          </a:p>
          <a:p>
            <a:pPr>
              <a:lnSpc>
                <a:spcPct val="200000"/>
              </a:lnSpc>
              <a:buFont typeface="Wingdings" pitchFamily="2" charset="2"/>
              <a:buChar char="v"/>
            </a:pP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304800"/>
            <a:ext cx="8229600" cy="6248400"/>
          </a:xfrm>
        </p:spPr>
        <p:txBody>
          <a:bodyPr>
            <a:normAutofit fontScale="77500" lnSpcReduction="20000"/>
          </a:bodyPr>
          <a:lstStyle/>
          <a:p>
            <a:pPr algn="just">
              <a:lnSpc>
                <a:spcPct val="160000"/>
              </a:lnSpc>
            </a:pPr>
            <a:r>
              <a:rPr lang="en-US" sz="4000" b="1" dirty="0" smtClean="0">
                <a:solidFill>
                  <a:srgbClr val="7030A0"/>
                </a:solidFill>
                <a:latin typeface="Times New Roman" pitchFamily="18" charset="0"/>
                <a:cs typeface="Times New Roman" pitchFamily="18" charset="0"/>
              </a:rPr>
              <a:t>Pre-</a:t>
            </a:r>
            <a:r>
              <a:rPr lang="en-US" sz="4000" b="1" dirty="0" err="1" smtClean="0">
                <a:solidFill>
                  <a:srgbClr val="7030A0"/>
                </a:solidFill>
                <a:latin typeface="Times New Roman" pitchFamily="18" charset="0"/>
                <a:cs typeface="Times New Roman" pitchFamily="18" charset="0"/>
              </a:rPr>
              <a:t>pulmonic</a:t>
            </a:r>
            <a:r>
              <a:rPr lang="en-US" sz="4000" dirty="0" smtClean="0">
                <a:solidFill>
                  <a:srgbClr val="7030A0"/>
                </a:solidFill>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usually </a:t>
            </a:r>
            <a:r>
              <a:rPr lang="en-US" dirty="0" smtClean="0">
                <a:latin typeface="Times New Roman" pitchFamily="18" charset="0"/>
                <a:cs typeface="Times New Roman" pitchFamily="18" charset="0"/>
              </a:rPr>
              <a:t>no hemodynamic consequences(</a:t>
            </a:r>
            <a:r>
              <a:rPr lang="en-US" dirty="0" err="1" smtClean="0">
                <a:latin typeface="Times New Roman" pitchFamily="18" charset="0"/>
                <a:cs typeface="Times New Roman" pitchFamily="18" charset="0"/>
              </a:rPr>
              <a:t>rarly</a:t>
            </a:r>
            <a:r>
              <a:rPr lang="en-US" dirty="0" smtClean="0">
                <a:latin typeface="Times New Roman" pitchFamily="18" charset="0"/>
                <a:cs typeface="Times New Roman" pitchFamily="18" charset="0"/>
              </a:rPr>
              <a:t> mild angina). This anomaly usually involves the </a:t>
            </a:r>
            <a:r>
              <a:rPr lang="en-US" dirty="0" smtClean="0">
                <a:solidFill>
                  <a:srgbClr val="00B050"/>
                </a:solidFill>
                <a:latin typeface="Times New Roman" pitchFamily="18" charset="0"/>
                <a:cs typeface="Times New Roman" pitchFamily="18" charset="0"/>
              </a:rPr>
              <a:t>LMCA</a:t>
            </a:r>
            <a:r>
              <a:rPr lang="en-US" dirty="0" smtClean="0">
                <a:latin typeface="Times New Roman" pitchFamily="18" charset="0"/>
                <a:cs typeface="Times New Roman" pitchFamily="18" charset="0"/>
              </a:rPr>
              <a:t> and particularly common in </a:t>
            </a:r>
            <a:r>
              <a:rPr lang="en-US" dirty="0" smtClean="0">
                <a:solidFill>
                  <a:srgbClr val="00B050"/>
                </a:solidFill>
                <a:latin typeface="Times New Roman" pitchFamily="18" charset="0"/>
                <a:cs typeface="Times New Roman" pitchFamily="18" charset="0"/>
              </a:rPr>
              <a:t>TOF.</a:t>
            </a:r>
          </a:p>
          <a:p>
            <a:pPr algn="just">
              <a:lnSpc>
                <a:spcPct val="160000"/>
              </a:lnSpc>
            </a:pPr>
            <a:endParaRPr lang="en-US" dirty="0" smtClean="0">
              <a:solidFill>
                <a:srgbClr val="00B050"/>
              </a:solidFill>
              <a:latin typeface="Times New Roman" pitchFamily="18" charset="0"/>
              <a:cs typeface="Times New Roman" pitchFamily="18" charset="0"/>
            </a:endParaRPr>
          </a:p>
          <a:p>
            <a:pPr algn="just">
              <a:lnSpc>
                <a:spcPct val="160000"/>
              </a:lnSpc>
            </a:pPr>
            <a:r>
              <a:rPr lang="en-US" sz="4000" b="1" dirty="0" smtClean="0">
                <a:solidFill>
                  <a:srgbClr val="7030A0"/>
                </a:solidFill>
                <a:latin typeface="Times New Roman" pitchFamily="18" charset="0"/>
                <a:cs typeface="Times New Roman" pitchFamily="18" charset="0"/>
              </a:rPr>
              <a:t>Retro-aortic:</a:t>
            </a:r>
            <a:r>
              <a:rPr lang="en-US" dirty="0" smtClean="0">
                <a:latin typeface="Times New Roman" pitchFamily="18" charset="0"/>
                <a:cs typeface="Times New Roman" pitchFamily="18" charset="0"/>
              </a:rPr>
              <a:t> Posterior  to the aortic root. </a:t>
            </a:r>
          </a:p>
          <a:p>
            <a:pPr algn="just">
              <a:lnSpc>
                <a:spcPct val="160000"/>
              </a:lnSpc>
              <a:buNone/>
            </a:pPr>
            <a:r>
              <a:rPr lang="en-US" dirty="0" smtClean="0">
                <a:latin typeface="Times New Roman" pitchFamily="18" charset="0"/>
                <a:cs typeface="Times New Roman" pitchFamily="18" charset="0"/>
              </a:rPr>
              <a:t>                             No </a:t>
            </a:r>
            <a:r>
              <a:rPr lang="en-US" dirty="0" err="1" smtClean="0">
                <a:latin typeface="Times New Roman" pitchFamily="18" charset="0"/>
                <a:cs typeface="Times New Roman" pitchFamily="18" charset="0"/>
              </a:rPr>
              <a:t>hemodynamically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significane</a:t>
            </a:r>
            <a:r>
              <a:rPr lang="en-US" dirty="0" smtClean="0">
                <a:latin typeface="Times New Roman" pitchFamily="18" charset="0"/>
                <a:cs typeface="Times New Roman" pitchFamily="18" charset="0"/>
              </a:rPr>
              <a:t>, but may complicate valve surgery. </a:t>
            </a:r>
          </a:p>
          <a:p>
            <a:pPr algn="just">
              <a:lnSpc>
                <a:spcPct val="160000"/>
              </a:lnSpc>
              <a:buNone/>
            </a:pPr>
            <a:r>
              <a:rPr lang="en-US" dirty="0" smtClean="0">
                <a:latin typeface="Times New Roman" pitchFamily="18" charset="0"/>
                <a:cs typeface="Times New Roman" pitchFamily="18" charset="0"/>
              </a:rPr>
              <a:t>                             This anomaly usually involves an artery arising from RCA or right sinus of </a:t>
            </a:r>
            <a:r>
              <a:rPr lang="en-US" dirty="0" err="1" smtClean="0">
                <a:latin typeface="Times New Roman" pitchFamily="18" charset="0"/>
                <a:cs typeface="Times New Roman" pitchFamily="18" charset="0"/>
              </a:rPr>
              <a:t>Valsalva</a:t>
            </a:r>
            <a:r>
              <a:rPr lang="en-US" dirty="0" smtClean="0">
                <a:latin typeface="Times New Roman" pitchFamily="18" charset="0"/>
                <a:cs typeface="Times New Roman" pitchFamily="18" charset="0"/>
              </a:rPr>
              <a:t> that supplies the distribution of LMCA or LCX artery.</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0"/>
            <a:ext cx="9144000" cy="6858000"/>
          </a:xfrm>
        </p:spPr>
        <p:txBody>
          <a:bodyPr>
            <a:normAutofit fontScale="40000" lnSpcReduction="20000"/>
          </a:bodyPr>
          <a:lstStyle/>
          <a:p>
            <a:pPr algn="just">
              <a:lnSpc>
                <a:spcPct val="220000"/>
              </a:lnSpc>
              <a:buNone/>
            </a:pPr>
            <a:r>
              <a:rPr lang="en-US" sz="5900" b="1" dirty="0" smtClean="0">
                <a:solidFill>
                  <a:srgbClr val="7030A0"/>
                </a:solidFill>
                <a:latin typeface="Times New Roman" pitchFamily="18" charset="0"/>
                <a:cs typeface="Times New Roman" pitchFamily="18" charset="0"/>
              </a:rPr>
              <a:t>Inter-arterial:</a:t>
            </a:r>
            <a:r>
              <a:rPr lang="en-US" sz="5100" dirty="0" smtClean="0">
                <a:latin typeface="Times New Roman" pitchFamily="18" charset="0"/>
                <a:cs typeface="Times New Roman" pitchFamily="18" charset="0"/>
              </a:rPr>
              <a:t> </a:t>
            </a:r>
          </a:p>
          <a:p>
            <a:pPr algn="just">
              <a:lnSpc>
                <a:spcPct val="220000"/>
              </a:lnSpc>
              <a:buNone/>
            </a:pPr>
            <a:endParaRPr lang="en-US" dirty="0" smtClean="0">
              <a:latin typeface="Times New Roman" pitchFamily="18" charset="0"/>
              <a:cs typeface="Times New Roman" pitchFamily="18" charset="0"/>
            </a:endParaRPr>
          </a:p>
          <a:p>
            <a:pPr algn="just">
              <a:lnSpc>
                <a:spcPct val="220000"/>
              </a:lnSpc>
            </a:pPr>
            <a:r>
              <a:rPr lang="en-US" sz="4500" dirty="0" smtClean="0">
                <a:latin typeface="Times New Roman" pitchFamily="18" charset="0"/>
                <a:cs typeface="Times New Roman" pitchFamily="18" charset="0"/>
              </a:rPr>
              <a:t>Between the aorta and pulmonary artery, associated with more severe prognosis and increased risk of SCD </a:t>
            </a:r>
            <a:r>
              <a:rPr lang="en-US" sz="4500" dirty="0" err="1" smtClean="0">
                <a:latin typeface="Times New Roman" pitchFamily="18" charset="0"/>
                <a:cs typeface="Times New Roman" pitchFamily="18" charset="0"/>
              </a:rPr>
              <a:t>esp</a:t>
            </a:r>
            <a:r>
              <a:rPr lang="en-US" sz="4500" dirty="0" smtClean="0">
                <a:latin typeface="Times New Roman" pitchFamily="18" charset="0"/>
                <a:cs typeface="Times New Roman" pitchFamily="18" charset="0"/>
              </a:rPr>
              <a:t> on Exertion. </a:t>
            </a:r>
          </a:p>
          <a:p>
            <a:pPr algn="just">
              <a:lnSpc>
                <a:spcPct val="220000"/>
              </a:lnSpc>
            </a:pPr>
            <a:r>
              <a:rPr lang="en-US" sz="4500" b="1" dirty="0" smtClean="0">
                <a:latin typeface="Times New Roman" pitchFamily="18" charset="0"/>
                <a:cs typeface="Times New Roman" pitchFamily="18" charset="0"/>
              </a:rPr>
              <a:t>One hypothesis - E</a:t>
            </a:r>
            <a:r>
              <a:rPr lang="en-US" sz="4500" dirty="0" smtClean="0">
                <a:latin typeface="Times New Roman" pitchFamily="18" charset="0"/>
                <a:cs typeface="Times New Roman" pitchFamily="18" charset="0"/>
              </a:rPr>
              <a:t>xercise leads to expansion of the aortic root and pulmonary trunk and this may increase the existing </a:t>
            </a:r>
            <a:r>
              <a:rPr lang="en-US" sz="4500" dirty="0" err="1" smtClean="0">
                <a:latin typeface="Times New Roman" pitchFamily="18" charset="0"/>
                <a:cs typeface="Times New Roman" pitchFamily="18" charset="0"/>
              </a:rPr>
              <a:t>angulation</a:t>
            </a:r>
            <a:r>
              <a:rPr lang="en-US" sz="4500" dirty="0" smtClean="0">
                <a:latin typeface="Times New Roman" pitchFamily="18" charset="0"/>
                <a:cs typeface="Times New Roman" pitchFamily="18" charset="0"/>
              </a:rPr>
              <a:t> of the coronary artery, decreasing the luminal diameter.</a:t>
            </a:r>
          </a:p>
          <a:p>
            <a:pPr algn="just">
              <a:lnSpc>
                <a:spcPct val="220000"/>
              </a:lnSpc>
            </a:pPr>
            <a:r>
              <a:rPr lang="en-US" sz="4500" b="1" dirty="0" smtClean="0">
                <a:latin typeface="Times New Roman" pitchFamily="18" charset="0"/>
                <a:cs typeface="Times New Roman" pitchFamily="18" charset="0"/>
              </a:rPr>
              <a:t>Another hypothesis - V</a:t>
            </a:r>
            <a:r>
              <a:rPr lang="en-US" sz="4500" dirty="0" smtClean="0">
                <a:latin typeface="Times New Roman" pitchFamily="18" charset="0"/>
                <a:cs typeface="Times New Roman" pitchFamily="18" charset="0"/>
              </a:rPr>
              <a:t>essel has an aberrant course within the aortic wall and is often </a:t>
            </a:r>
            <a:r>
              <a:rPr lang="en-US" sz="4500" dirty="0" err="1" smtClean="0">
                <a:latin typeface="Times New Roman" pitchFamily="18" charset="0"/>
                <a:cs typeface="Times New Roman" pitchFamily="18" charset="0"/>
              </a:rPr>
              <a:t>hypoplastic</a:t>
            </a:r>
            <a:r>
              <a:rPr lang="en-US" sz="4500" dirty="0" smtClean="0">
                <a:latin typeface="Times New Roman" pitchFamily="18" charset="0"/>
                <a:cs typeface="Times New Roman" pitchFamily="18" charset="0"/>
              </a:rPr>
              <a:t> and exposed to a lateral compression over the entire proximal intramural tract (</a:t>
            </a:r>
            <a:r>
              <a:rPr lang="en-US" sz="4500" dirty="0" err="1" smtClean="0">
                <a:latin typeface="Times New Roman" pitchFamily="18" charset="0"/>
                <a:cs typeface="Times New Roman" pitchFamily="18" charset="0"/>
              </a:rPr>
              <a:t>intussusception</a:t>
            </a:r>
            <a:r>
              <a:rPr lang="en-US" sz="4500" dirty="0" smtClean="0">
                <a:latin typeface="Times New Roman" pitchFamily="18" charset="0"/>
                <a:cs typeface="Times New Roman" pitchFamily="18" charset="0"/>
              </a:rPr>
              <a:t> into the aortic wall). </a:t>
            </a:r>
          </a:p>
          <a:p>
            <a:pPr algn="just">
              <a:lnSpc>
                <a:spcPct val="220000"/>
              </a:lnSpc>
            </a:pPr>
            <a:r>
              <a:rPr lang="en-US" sz="4500" dirty="0" smtClean="0">
                <a:latin typeface="Times New Roman" pitchFamily="18" charset="0"/>
                <a:cs typeface="Times New Roman" pitchFamily="18" charset="0"/>
              </a:rPr>
              <a:t>However, in these patients, resting electrocardiograms are usually normal and stress tests are not always positive for inducible </a:t>
            </a:r>
            <a:r>
              <a:rPr lang="en-US" sz="4500" dirty="0" err="1" smtClean="0">
                <a:latin typeface="Times New Roman" pitchFamily="18" charset="0"/>
                <a:cs typeface="Times New Roman" pitchFamily="18" charset="0"/>
              </a:rPr>
              <a:t>ischaemia</a:t>
            </a:r>
            <a:endParaRPr lang="en-US" sz="45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0" y="2057400"/>
            <a:ext cx="4419600" cy="41148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4495800" y="2209800"/>
            <a:ext cx="4648200" cy="3886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solidFill>
                <a:srgbClr val="7030A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lnSpcReduction="10000"/>
          </a:bodyPr>
          <a:lstStyle/>
          <a:p>
            <a:pPr>
              <a:lnSpc>
                <a:spcPct val="150000"/>
              </a:lnSpc>
              <a:buNone/>
            </a:pPr>
            <a:r>
              <a:rPr lang="en-US" sz="2400" b="1" dirty="0" smtClean="0">
                <a:latin typeface="Times New Roman" pitchFamily="18" charset="0"/>
                <a:cs typeface="Times New Roman" pitchFamily="18" charset="0"/>
              </a:rPr>
              <a:t>Theories</a:t>
            </a:r>
            <a:endParaRPr lang="en-US" sz="2400" dirty="0" smtClean="0">
              <a:latin typeface="Times New Roman" pitchFamily="18" charset="0"/>
              <a:cs typeface="Times New Roman" pitchFamily="18" charset="0"/>
            </a:endParaRPr>
          </a:p>
          <a:p>
            <a:pPr>
              <a:lnSpc>
                <a:spcPct val="150000"/>
              </a:lnSpc>
            </a:pPr>
            <a:r>
              <a:rPr lang="en-US" sz="2400" i="1" dirty="0" smtClean="0">
                <a:latin typeface="Times New Roman" pitchFamily="18" charset="0"/>
                <a:cs typeface="Times New Roman" pitchFamily="18" charset="0"/>
              </a:rPr>
              <a:t>Outgrowth development hypothesis</a:t>
            </a:r>
            <a:r>
              <a:rPr lang="en-US" sz="2400" dirty="0" smtClean="0">
                <a:latin typeface="Times New Roman" pitchFamily="18" charset="0"/>
                <a:cs typeface="Times New Roman" pitchFamily="18" charset="0"/>
              </a:rPr>
              <a:t>: </a:t>
            </a:r>
            <a:r>
              <a:rPr lang="en-IN" sz="2400" dirty="0" smtClean="0">
                <a:latin typeface="Times New Roman" pitchFamily="18" charset="0"/>
                <a:cs typeface="Times New Roman" pitchFamily="18" charset="0"/>
              </a:rPr>
              <a:t>fusion of </a:t>
            </a:r>
            <a:r>
              <a:rPr lang="en-IN" sz="2400" dirty="0" err="1" smtClean="0">
                <a:latin typeface="Times New Roman" pitchFamily="18" charset="0"/>
                <a:cs typeface="Times New Roman" pitchFamily="18" charset="0"/>
              </a:rPr>
              <a:t>subepicardial</a:t>
            </a:r>
            <a:r>
              <a:rPr lang="en-IN" sz="2400" dirty="0" smtClean="0">
                <a:latin typeface="Times New Roman" pitchFamily="18" charset="0"/>
                <a:cs typeface="Times New Roman" pitchFamily="18" charset="0"/>
              </a:rPr>
              <a:t> vascular network with endothelial buds that grew from the base of the </a:t>
            </a:r>
            <a:r>
              <a:rPr lang="en-IN" sz="2400" dirty="0" err="1" smtClean="0">
                <a:latin typeface="Times New Roman" pitchFamily="18" charset="0"/>
                <a:cs typeface="Times New Roman" pitchFamily="18" charset="0"/>
              </a:rPr>
              <a:t>truncus</a:t>
            </a:r>
            <a:r>
              <a:rPr lang="en-IN" sz="2400" dirty="0" smtClean="0">
                <a:latin typeface="Times New Roman" pitchFamily="18" charset="0"/>
                <a:cs typeface="Times New Roman" pitchFamily="18" charset="0"/>
              </a:rPr>
              <a:t> </a:t>
            </a:r>
            <a:r>
              <a:rPr lang="en-IN" sz="2400" dirty="0" err="1" smtClean="0">
                <a:latin typeface="Times New Roman" pitchFamily="18" charset="0"/>
                <a:cs typeface="Times New Roman" pitchFamily="18" charset="0"/>
              </a:rPr>
              <a:t>arteriosus</a:t>
            </a:r>
            <a:r>
              <a:rPr lang="en-IN" sz="2400" dirty="0" smtClean="0">
                <a:latin typeface="Times New Roman" pitchFamily="18" charset="0"/>
                <a:cs typeface="Times New Roman" pitchFamily="18" charset="0"/>
              </a:rPr>
              <a:t>.</a:t>
            </a:r>
          </a:p>
          <a:p>
            <a:pPr marL="0" indent="0">
              <a:lnSpc>
                <a:spcPct val="150000"/>
              </a:lnSpc>
              <a:buNone/>
            </a:pPr>
            <a:endParaRPr lang="en-IN" sz="2400" dirty="0" smtClean="0">
              <a:latin typeface="Times New Roman" pitchFamily="18" charset="0"/>
              <a:cs typeface="Times New Roman" pitchFamily="18" charset="0"/>
            </a:endParaRPr>
          </a:p>
          <a:p>
            <a:pPr>
              <a:lnSpc>
                <a:spcPct val="150000"/>
              </a:lnSpc>
            </a:pPr>
            <a:r>
              <a:rPr lang="en-US" sz="2400" dirty="0" smtClean="0">
                <a:latin typeface="Times New Roman" pitchFamily="18" charset="0"/>
                <a:cs typeface="Times New Roman" pitchFamily="18" charset="0"/>
              </a:rPr>
              <a:t>1989, </a:t>
            </a:r>
            <a:r>
              <a:rPr lang="en-US" sz="2400" i="1" dirty="0" err="1" smtClean="0">
                <a:latin typeface="Times New Roman" pitchFamily="18" charset="0"/>
                <a:cs typeface="Times New Roman" pitchFamily="18" charset="0"/>
              </a:rPr>
              <a:t>Bogers</a:t>
            </a:r>
            <a:r>
              <a:rPr lang="en-US" sz="2400" i="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identified coronary arteries in aortic wall prior to emergence of coronary </a:t>
            </a:r>
            <a:r>
              <a:rPr lang="en-US" sz="2400" dirty="0" err="1" smtClean="0">
                <a:latin typeface="Times New Roman" pitchFamily="18" charset="0"/>
                <a:cs typeface="Times New Roman" pitchFamily="18" charset="0"/>
              </a:rPr>
              <a:t>ostia</a:t>
            </a:r>
            <a:r>
              <a:rPr lang="en-US" sz="2400" dirty="0" smtClean="0">
                <a:latin typeface="Times New Roman" pitchFamily="18" charset="0"/>
                <a:cs typeface="Times New Roman" pitchFamily="18" charset="0"/>
              </a:rPr>
              <a:t> -suggests </a:t>
            </a:r>
            <a:r>
              <a:rPr lang="en-US" sz="2400" dirty="0" err="1" smtClean="0">
                <a:latin typeface="Times New Roman" pitchFamily="18" charset="0"/>
                <a:cs typeface="Times New Roman" pitchFamily="18" charset="0"/>
              </a:rPr>
              <a:t>ingrowth</a:t>
            </a:r>
            <a:r>
              <a:rPr lang="en-US" sz="2400" dirty="0" smtClean="0">
                <a:latin typeface="Times New Roman" pitchFamily="18" charset="0"/>
                <a:cs typeface="Times New Roman" pitchFamily="18" charset="0"/>
              </a:rPr>
              <a:t> rather than outgrowth of these vessels.</a:t>
            </a:r>
          </a:p>
          <a:p>
            <a:pPr marL="0" indent="0">
              <a:lnSpc>
                <a:spcPct val="150000"/>
              </a:lnSpc>
              <a:buNone/>
            </a:pPr>
            <a:endParaRPr lang="en-US" sz="2400" dirty="0" smtClean="0">
              <a:latin typeface="Times New Roman" pitchFamily="18" charset="0"/>
              <a:cs typeface="Times New Roman" pitchFamily="18" charset="0"/>
            </a:endParaRPr>
          </a:p>
          <a:p>
            <a:pPr>
              <a:lnSpc>
                <a:spcPct val="150000"/>
              </a:lnSpc>
            </a:pP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28600"/>
            <a:ext cx="8229600" cy="5897563"/>
          </a:xfrm>
        </p:spPr>
        <p:txBody>
          <a:bodyPr>
            <a:normAutofit fontScale="77500" lnSpcReduction="20000"/>
          </a:bodyPr>
          <a:lstStyle/>
          <a:p>
            <a:pPr>
              <a:buNone/>
            </a:pPr>
            <a:r>
              <a:rPr lang="en-US" sz="4100" b="1" dirty="0" smtClean="0">
                <a:solidFill>
                  <a:srgbClr val="7030A0"/>
                </a:solidFill>
              </a:rPr>
              <a:t>Trans-</a:t>
            </a:r>
            <a:r>
              <a:rPr lang="en-US" sz="4100" b="1" dirty="0" err="1" smtClean="0">
                <a:solidFill>
                  <a:srgbClr val="7030A0"/>
                </a:solidFill>
              </a:rPr>
              <a:t>septal</a:t>
            </a:r>
            <a:r>
              <a:rPr lang="en-US" sz="4100" b="1" dirty="0" smtClean="0">
                <a:solidFill>
                  <a:srgbClr val="7030A0"/>
                </a:solidFill>
              </a:rPr>
              <a:t>:</a:t>
            </a:r>
            <a:r>
              <a:rPr lang="en-US" sz="4100" dirty="0" smtClean="0"/>
              <a:t> </a:t>
            </a:r>
          </a:p>
          <a:p>
            <a:pPr>
              <a:buNone/>
            </a:pPr>
            <a:endParaRPr lang="en-US" dirty="0" smtClean="0"/>
          </a:p>
          <a:p>
            <a:pPr algn="just">
              <a:lnSpc>
                <a:spcPct val="170000"/>
              </a:lnSpc>
            </a:pPr>
            <a:r>
              <a:rPr lang="en-US" dirty="0" smtClean="0">
                <a:latin typeface="Times New Roman" pitchFamily="18" charset="0"/>
                <a:cs typeface="Times New Roman" pitchFamily="18" charset="0"/>
              </a:rPr>
              <a:t>This refers to a coronary artery taking a </a:t>
            </a:r>
            <a:r>
              <a:rPr lang="en-US" dirty="0" err="1" smtClean="0">
                <a:latin typeface="Times New Roman" pitchFamily="18" charset="0"/>
                <a:cs typeface="Times New Roman" pitchFamily="18" charset="0"/>
              </a:rPr>
              <a:t>subpulmonic</a:t>
            </a:r>
            <a:r>
              <a:rPr lang="en-US" dirty="0" smtClean="0">
                <a:latin typeface="Times New Roman" pitchFamily="18" charset="0"/>
                <a:cs typeface="Times New Roman" pitchFamily="18" charset="0"/>
              </a:rPr>
              <a:t> course. </a:t>
            </a:r>
          </a:p>
          <a:p>
            <a:pPr algn="just">
              <a:lnSpc>
                <a:spcPct val="170000"/>
              </a:lnSpc>
            </a:pPr>
            <a:r>
              <a:rPr lang="en-US" dirty="0" smtClean="0">
                <a:latin typeface="Times New Roman" pitchFamily="18" charset="0"/>
                <a:cs typeface="Times New Roman" pitchFamily="18" charset="0"/>
              </a:rPr>
              <a:t>The artery traverses </a:t>
            </a:r>
            <a:r>
              <a:rPr lang="en-US" dirty="0" err="1" smtClean="0">
                <a:latin typeface="Times New Roman" pitchFamily="18" charset="0"/>
                <a:cs typeface="Times New Roman" pitchFamily="18" charset="0"/>
              </a:rPr>
              <a:t>anteriorly</a:t>
            </a:r>
            <a:r>
              <a:rPr lang="en-US" dirty="0" smtClean="0">
                <a:latin typeface="Times New Roman" pitchFamily="18" charset="0"/>
                <a:cs typeface="Times New Roman" pitchFamily="18" charset="0"/>
              </a:rPr>
              <a:t> and inferiorly through the </a:t>
            </a:r>
            <a:r>
              <a:rPr lang="en-US" dirty="0" err="1" smtClean="0">
                <a:latin typeface="Times New Roman" pitchFamily="18" charset="0"/>
                <a:cs typeface="Times New Roman" pitchFamily="18" charset="0"/>
              </a:rPr>
              <a:t>interventricular</a:t>
            </a:r>
            <a:r>
              <a:rPr lang="en-US" dirty="0" smtClean="0">
                <a:latin typeface="Times New Roman" pitchFamily="18" charset="0"/>
                <a:cs typeface="Times New Roman" pitchFamily="18" charset="0"/>
              </a:rPr>
              <a:t> septum and takes an </a:t>
            </a:r>
            <a:r>
              <a:rPr lang="en-US" dirty="0" err="1" smtClean="0">
                <a:latin typeface="Times New Roman" pitchFamily="18" charset="0"/>
                <a:cs typeface="Times New Roman" pitchFamily="18" charset="0"/>
              </a:rPr>
              <a:t>intramyocardial</a:t>
            </a:r>
            <a:r>
              <a:rPr lang="en-US" dirty="0" smtClean="0">
                <a:latin typeface="Times New Roman" pitchFamily="18" charset="0"/>
                <a:cs typeface="Times New Roman" pitchFamily="18" charset="0"/>
              </a:rPr>
              <a:t> course, giving off </a:t>
            </a:r>
            <a:r>
              <a:rPr lang="en-US" dirty="0" err="1" smtClean="0">
                <a:latin typeface="Times New Roman" pitchFamily="18" charset="0"/>
                <a:cs typeface="Times New Roman" pitchFamily="18" charset="0"/>
              </a:rPr>
              <a:t>septal</a:t>
            </a:r>
            <a:r>
              <a:rPr lang="en-US" dirty="0" smtClean="0">
                <a:latin typeface="Times New Roman" pitchFamily="18" charset="0"/>
                <a:cs typeface="Times New Roman" pitchFamily="18" charset="0"/>
              </a:rPr>
              <a:t> branches and finally emerging at its normal </a:t>
            </a:r>
            <a:r>
              <a:rPr lang="en-US" dirty="0" err="1" smtClean="0">
                <a:latin typeface="Times New Roman" pitchFamily="18" charset="0"/>
                <a:cs typeface="Times New Roman" pitchFamily="18" charset="0"/>
              </a:rPr>
              <a:t>epicardial</a:t>
            </a:r>
            <a:r>
              <a:rPr lang="en-US" dirty="0" smtClean="0">
                <a:latin typeface="Times New Roman" pitchFamily="18" charset="0"/>
                <a:cs typeface="Times New Roman" pitchFamily="18" charset="0"/>
              </a:rPr>
              <a:t> position. </a:t>
            </a:r>
          </a:p>
          <a:p>
            <a:pPr algn="just">
              <a:lnSpc>
                <a:spcPct val="170000"/>
              </a:lnSpc>
            </a:pPr>
            <a:r>
              <a:rPr lang="en-US" dirty="0" smtClean="0">
                <a:latin typeface="Times New Roman" pitchFamily="18" charset="0"/>
                <a:cs typeface="Times New Roman" pitchFamily="18" charset="0"/>
              </a:rPr>
              <a:t>The arteries most commonly involved are the LAD or LMCA</a:t>
            </a:r>
            <a:r>
              <a:rPr lang="en-US" dirty="0" smtClean="0">
                <a:latin typeface="Times New Roman" pitchFamily="18" charset="0"/>
                <a:cs typeface="Times New Roman" pitchFamily="18" charset="0"/>
              </a:rPr>
              <a:t>.</a:t>
            </a:r>
            <a:endParaRPr lang="en-US"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ownload.jpg"/>
          <p:cNvPicPr>
            <a:picLocks noGrp="1" noChangeAspect="1"/>
          </p:cNvPicPr>
          <p:nvPr>
            <p:ph idx="1"/>
          </p:nvPr>
        </p:nvPicPr>
        <p:blipFill>
          <a:blip r:embed="rId2"/>
          <a:stretch>
            <a:fillRect/>
          </a:stretch>
        </p:blipFill>
        <p:spPr>
          <a:xfrm>
            <a:off x="0" y="2209800"/>
            <a:ext cx="4724400" cy="3886200"/>
          </a:xfrm>
        </p:spPr>
      </p:pic>
      <p:pic>
        <p:nvPicPr>
          <p:cNvPr id="5122" name="Picture 2"/>
          <p:cNvPicPr>
            <a:picLocks noChangeAspect="1" noChangeArrowheads="1"/>
          </p:cNvPicPr>
          <p:nvPr/>
        </p:nvPicPr>
        <p:blipFill>
          <a:blip r:embed="rId3"/>
          <a:srcRect/>
          <a:stretch>
            <a:fillRect/>
          </a:stretch>
        </p:blipFill>
        <p:spPr bwMode="auto">
          <a:xfrm>
            <a:off x="5029200" y="2438400"/>
            <a:ext cx="4114800" cy="3733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b="1" dirty="0" smtClean="0">
                <a:solidFill>
                  <a:srgbClr val="7030A0"/>
                </a:solidFill>
              </a:rPr>
              <a:t>Retro-cardiac:</a:t>
            </a:r>
            <a:r>
              <a:rPr lang="en-US" dirty="0" smtClean="0">
                <a:solidFill>
                  <a:srgbClr val="7030A0"/>
                </a:solidFill>
              </a:rPr>
              <a:t> </a:t>
            </a:r>
          </a:p>
          <a:p>
            <a:r>
              <a:rPr lang="en-US" dirty="0" smtClean="0"/>
              <a:t>In this case the path is behind mitral and tricuspid valves, in the posterior AV groove. </a:t>
            </a:r>
          </a:p>
          <a:p>
            <a:r>
              <a:rPr lang="en-US" dirty="0" smtClean="0"/>
              <a:t>The clinical relevance of this coronary anomaly may be due to underlying coronary atherosclerosis</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a:p>
        </p:txBody>
      </p:sp>
      <p:pic>
        <p:nvPicPr>
          <p:cNvPr id="1027" name="Picture 3"/>
          <p:cNvPicPr>
            <a:picLocks noChangeAspect="1" noChangeArrowheads="1"/>
          </p:cNvPicPr>
          <p:nvPr/>
        </p:nvPicPr>
        <p:blipFill>
          <a:blip r:embed="rId2"/>
          <a:srcRect/>
          <a:stretch>
            <a:fillRect/>
          </a:stretch>
        </p:blipFill>
        <p:spPr bwMode="auto">
          <a:xfrm>
            <a:off x="0" y="0"/>
            <a:ext cx="9143999"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66800" y="0"/>
            <a:ext cx="3276600" cy="3581400"/>
          </a:xfrm>
          <a:prstGeom prst="rect">
            <a:avLst/>
          </a:prstGeom>
        </p:spPr>
      </p:pic>
      <p:pic>
        <p:nvPicPr>
          <p:cNvPr id="5" name="Picture 4"/>
          <p:cNvPicPr>
            <a:picLocks noChangeAspect="1"/>
          </p:cNvPicPr>
          <p:nvPr/>
        </p:nvPicPr>
        <p:blipFill>
          <a:blip r:embed="rId3"/>
          <a:stretch>
            <a:fillRect/>
          </a:stretch>
        </p:blipFill>
        <p:spPr>
          <a:xfrm>
            <a:off x="5715000" y="152400"/>
            <a:ext cx="3200400" cy="3429000"/>
          </a:xfrm>
          <a:prstGeom prst="rect">
            <a:avLst/>
          </a:prstGeom>
        </p:spPr>
      </p:pic>
      <p:pic>
        <p:nvPicPr>
          <p:cNvPr id="6" name="Picture 5"/>
          <p:cNvPicPr>
            <a:picLocks noChangeAspect="1"/>
          </p:cNvPicPr>
          <p:nvPr/>
        </p:nvPicPr>
        <p:blipFill>
          <a:blip r:embed="rId4"/>
          <a:stretch>
            <a:fillRect/>
          </a:stretch>
        </p:blipFill>
        <p:spPr>
          <a:xfrm>
            <a:off x="685800" y="3733800"/>
            <a:ext cx="3200400" cy="3124200"/>
          </a:xfrm>
          <a:prstGeom prst="rect">
            <a:avLst/>
          </a:prstGeom>
        </p:spPr>
      </p:pic>
      <p:pic>
        <p:nvPicPr>
          <p:cNvPr id="7" name="Picture 6"/>
          <p:cNvPicPr>
            <a:picLocks noChangeAspect="1"/>
          </p:cNvPicPr>
          <p:nvPr/>
        </p:nvPicPr>
        <p:blipFill>
          <a:blip r:embed="rId5"/>
          <a:stretch>
            <a:fillRect/>
          </a:stretch>
        </p:blipFill>
        <p:spPr>
          <a:xfrm>
            <a:off x="5410200" y="3276600"/>
            <a:ext cx="3429000" cy="3429001"/>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srcRect/>
          <a:stretch>
            <a:fillRect/>
          </a:stretch>
        </p:blipFill>
        <p:spPr bwMode="auto">
          <a:xfrm>
            <a:off x="0" y="0"/>
            <a:ext cx="4571999" cy="68580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a:srcRect/>
          <a:stretch>
            <a:fillRect/>
          </a:stretch>
        </p:blipFill>
        <p:spPr bwMode="auto">
          <a:xfrm>
            <a:off x="4572000" y="0"/>
            <a:ext cx="4572000" cy="3771900"/>
          </a:xfrm>
          <a:prstGeom prst="rect">
            <a:avLst/>
          </a:prstGeom>
          <a:noFill/>
          <a:ln w="9525">
            <a:noFill/>
            <a:miter lim="800000"/>
            <a:headEnd/>
            <a:tailEnd/>
          </a:ln>
          <a:effectLst/>
        </p:spPr>
      </p:pic>
      <p:sp>
        <p:nvSpPr>
          <p:cNvPr id="5" name="Rectangle 4"/>
          <p:cNvSpPr/>
          <p:nvPr/>
        </p:nvSpPr>
        <p:spPr>
          <a:xfrm>
            <a:off x="4953000" y="4648200"/>
            <a:ext cx="3733800" cy="1200329"/>
          </a:xfrm>
          <a:prstGeom prst="rect">
            <a:avLst/>
          </a:prstGeom>
        </p:spPr>
        <p:txBody>
          <a:bodyPr wrap="square">
            <a:spAutoFit/>
          </a:bodyPr>
          <a:lstStyle/>
          <a:p>
            <a:r>
              <a:rPr lang="en-US" dirty="0" smtClean="0"/>
              <a:t>Modified </a:t>
            </a:r>
            <a:r>
              <a:rPr lang="en-US" dirty="0" err="1" smtClean="0"/>
              <a:t>parasternal</a:t>
            </a:r>
            <a:r>
              <a:rPr lang="en-US" dirty="0" smtClean="0"/>
              <a:t> short axis demonstrating RCA origin from the RCC and LM origin</a:t>
            </a:r>
          </a:p>
          <a:p>
            <a:r>
              <a:rPr lang="en-US" dirty="0" smtClean="0"/>
              <a:t>from the RCA.</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solidFill>
                  <a:srgbClr val="7030A0"/>
                </a:solidFill>
                <a:latin typeface="Times New Roman" pitchFamily="18" charset="0"/>
                <a:cs typeface="Times New Roman" pitchFamily="18" charset="0"/>
              </a:rPr>
              <a:t/>
            </a:r>
            <a:br>
              <a:rPr lang="en-US" b="1" dirty="0" smtClean="0">
                <a:solidFill>
                  <a:srgbClr val="7030A0"/>
                </a:solidFill>
                <a:latin typeface="Times New Roman" pitchFamily="18" charset="0"/>
                <a:cs typeface="Times New Roman" pitchFamily="18" charset="0"/>
              </a:rPr>
            </a:br>
            <a:r>
              <a:rPr lang="en-US" b="1" dirty="0" smtClean="0">
                <a:solidFill>
                  <a:srgbClr val="7030A0"/>
                </a:solidFill>
                <a:latin typeface="Times New Roman" pitchFamily="18" charset="0"/>
                <a:cs typeface="Times New Roman" pitchFamily="18" charset="0"/>
              </a:rPr>
              <a:t/>
            </a:r>
            <a:br>
              <a:rPr lang="en-US" b="1" dirty="0" smtClean="0">
                <a:solidFill>
                  <a:srgbClr val="7030A0"/>
                </a:solidFill>
                <a:latin typeface="Times New Roman" pitchFamily="18" charset="0"/>
                <a:cs typeface="Times New Roman" pitchFamily="18" charset="0"/>
              </a:rPr>
            </a:br>
            <a:r>
              <a:rPr lang="en-US" b="1" dirty="0" smtClean="0">
                <a:solidFill>
                  <a:srgbClr val="7030A0"/>
                </a:solidFill>
                <a:latin typeface="Times New Roman" pitchFamily="18" charset="0"/>
                <a:cs typeface="Times New Roman" pitchFamily="18" charset="0"/>
              </a:rPr>
              <a:t/>
            </a:r>
            <a:br>
              <a:rPr lang="en-US" b="1" dirty="0" smtClean="0">
                <a:solidFill>
                  <a:srgbClr val="7030A0"/>
                </a:solidFill>
                <a:latin typeface="Times New Roman" pitchFamily="18" charset="0"/>
                <a:cs typeface="Times New Roman" pitchFamily="18" charset="0"/>
              </a:rPr>
            </a:br>
            <a:r>
              <a:rPr lang="en-US" b="1" dirty="0" smtClean="0">
                <a:solidFill>
                  <a:srgbClr val="7030A0"/>
                </a:solidFill>
                <a:latin typeface="Times New Roman" pitchFamily="18" charset="0"/>
                <a:cs typeface="Times New Roman" pitchFamily="18" charset="0"/>
              </a:rPr>
              <a:t/>
            </a:r>
            <a:br>
              <a:rPr lang="en-US" b="1" dirty="0" smtClean="0">
                <a:solidFill>
                  <a:srgbClr val="7030A0"/>
                </a:solidFill>
                <a:latin typeface="Times New Roman" pitchFamily="18" charset="0"/>
                <a:cs typeface="Times New Roman" pitchFamily="18" charset="0"/>
              </a:rPr>
            </a:br>
            <a:r>
              <a:rPr lang="en-US" b="1" dirty="0" smtClean="0">
                <a:solidFill>
                  <a:srgbClr val="7030A0"/>
                </a:solidFill>
                <a:latin typeface="Times New Roman" pitchFamily="18" charset="0"/>
                <a:cs typeface="Times New Roman" pitchFamily="18" charset="0"/>
              </a:rPr>
              <a:t/>
            </a:r>
            <a:br>
              <a:rPr lang="en-US" b="1" dirty="0" smtClean="0">
                <a:solidFill>
                  <a:srgbClr val="7030A0"/>
                </a:solidFill>
                <a:latin typeface="Times New Roman" pitchFamily="18" charset="0"/>
                <a:cs typeface="Times New Roman" pitchFamily="18" charset="0"/>
              </a:rPr>
            </a:br>
            <a:r>
              <a:rPr lang="en-US" b="1" dirty="0" smtClean="0">
                <a:solidFill>
                  <a:srgbClr val="7030A0"/>
                </a:solidFill>
                <a:latin typeface="Times New Roman" pitchFamily="18" charset="0"/>
                <a:cs typeface="Times New Roman" pitchFamily="18" charset="0"/>
              </a:rPr>
              <a:t/>
            </a:r>
            <a:br>
              <a:rPr lang="en-US" b="1" dirty="0" smtClean="0">
                <a:solidFill>
                  <a:srgbClr val="7030A0"/>
                </a:solidFill>
                <a:latin typeface="Times New Roman" pitchFamily="18" charset="0"/>
                <a:cs typeface="Times New Roman" pitchFamily="18" charset="0"/>
              </a:rPr>
            </a:br>
            <a:r>
              <a:rPr lang="en-US" b="1" dirty="0" smtClean="0">
                <a:solidFill>
                  <a:srgbClr val="7030A0"/>
                </a:solidFill>
                <a:latin typeface="Times New Roman" pitchFamily="18" charset="0"/>
                <a:cs typeface="Times New Roman" pitchFamily="18" charset="0"/>
              </a:rPr>
              <a:t/>
            </a:r>
            <a:br>
              <a:rPr lang="en-US" b="1" dirty="0" smtClean="0">
                <a:solidFill>
                  <a:srgbClr val="7030A0"/>
                </a:solidFill>
                <a:latin typeface="Times New Roman" pitchFamily="18" charset="0"/>
                <a:cs typeface="Times New Roman" pitchFamily="18" charset="0"/>
              </a:rPr>
            </a:br>
            <a:r>
              <a:rPr lang="en-US" b="1" dirty="0" smtClean="0">
                <a:solidFill>
                  <a:srgbClr val="7030A0"/>
                </a:solidFill>
                <a:latin typeface="Times New Roman" pitchFamily="18" charset="0"/>
                <a:cs typeface="Times New Roman" pitchFamily="18" charset="0"/>
              </a:rPr>
              <a:t>ANGIOGRAPHIC APPEARANCE</a:t>
            </a:r>
            <a:endParaRPr lang="en-US" b="1" dirty="0">
              <a:solidFill>
                <a:srgbClr val="7030A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4800" b="1" dirty="0" smtClean="0">
                <a:solidFill>
                  <a:srgbClr val="7030A0"/>
                </a:solidFill>
              </a:rPr>
              <a:t>L C X</a:t>
            </a:r>
            <a:endParaRPr lang="en-US" sz="4800" b="1" dirty="0">
              <a:solidFill>
                <a:srgbClr val="7030A0"/>
              </a:solidFill>
            </a:endParaRPr>
          </a:p>
        </p:txBody>
      </p:sp>
      <p:sp>
        <p:nvSpPr>
          <p:cNvPr id="3" name="Content Placeholder 2"/>
          <p:cNvSpPr>
            <a:spLocks noGrp="1"/>
          </p:cNvSpPr>
          <p:nvPr>
            <p:ph idx="1"/>
          </p:nvPr>
        </p:nvSpPr>
        <p:spPr>
          <a:xfrm>
            <a:off x="609600" y="1524000"/>
            <a:ext cx="7848600" cy="4953000"/>
          </a:xfrm>
        </p:spPr>
        <p:txBody>
          <a:bodyPr>
            <a:noAutofit/>
          </a:bodyPr>
          <a:lstStyle/>
          <a:p>
            <a:pPr algn="just">
              <a:lnSpc>
                <a:spcPct val="200000"/>
              </a:lnSpc>
            </a:pPr>
            <a:r>
              <a:rPr lang="en-US" sz="2000" dirty="0" smtClean="0">
                <a:latin typeface="Times New Roman" pitchFamily="18" charset="0"/>
                <a:cs typeface="Times New Roman" pitchFamily="18" charset="0"/>
              </a:rPr>
              <a:t>Often encountered after </a:t>
            </a:r>
            <a:r>
              <a:rPr lang="en-US" sz="2000" dirty="0" err="1" smtClean="0">
                <a:latin typeface="Times New Roman" pitchFamily="18" charset="0"/>
                <a:cs typeface="Times New Roman" pitchFamily="18" charset="0"/>
              </a:rPr>
              <a:t>cannulation</a:t>
            </a:r>
            <a:r>
              <a:rPr lang="en-US" sz="2000" dirty="0" smtClean="0">
                <a:latin typeface="Times New Roman" pitchFamily="18" charset="0"/>
                <a:cs typeface="Times New Roman" pitchFamily="18" charset="0"/>
              </a:rPr>
              <a:t> of the LMCA when a true </a:t>
            </a:r>
            <a:r>
              <a:rPr lang="en-US" sz="2000" dirty="0" err="1" smtClean="0">
                <a:latin typeface="Times New Roman" pitchFamily="18" charset="0"/>
                <a:cs typeface="Times New Roman" pitchFamily="18" charset="0"/>
              </a:rPr>
              <a:t>LCx</a:t>
            </a:r>
            <a:r>
              <a:rPr lang="en-US" sz="2000" dirty="0" smtClean="0">
                <a:latin typeface="Times New Roman" pitchFamily="18" charset="0"/>
                <a:cs typeface="Times New Roman" pitchFamily="18" charset="0"/>
              </a:rPr>
              <a:t> is not apparent, raising suspicion that it may be anomalous. </a:t>
            </a:r>
          </a:p>
          <a:p>
            <a:pPr algn="just">
              <a:lnSpc>
                <a:spcPct val="200000"/>
              </a:lnSpc>
            </a:pPr>
            <a:r>
              <a:rPr lang="en-US" sz="2000" dirty="0" smtClean="0">
                <a:latin typeface="Times New Roman" pitchFamily="18" charset="0"/>
                <a:cs typeface="Times New Roman" pitchFamily="18" charset="0"/>
              </a:rPr>
              <a:t>When one encounters ‘absence’ of the </a:t>
            </a:r>
            <a:r>
              <a:rPr lang="en-US" sz="2000" dirty="0" err="1" smtClean="0">
                <a:latin typeface="Times New Roman" pitchFamily="18" charset="0"/>
                <a:cs typeface="Times New Roman" pitchFamily="18" charset="0"/>
              </a:rPr>
              <a:t>LCx</a:t>
            </a:r>
            <a:r>
              <a:rPr lang="en-US" sz="2000" dirty="0" smtClean="0">
                <a:latin typeface="Times New Roman" pitchFamily="18" charset="0"/>
                <a:cs typeface="Times New Roman" pitchFamily="18" charset="0"/>
              </a:rPr>
              <a:t> </a:t>
            </a:r>
          </a:p>
          <a:p>
            <a:pPr algn="just">
              <a:lnSpc>
                <a:spcPct val="200000"/>
              </a:lnSpc>
              <a:buNone/>
            </a:pPr>
            <a:r>
              <a:rPr lang="en-US" sz="2000" dirty="0" smtClean="0">
                <a:latin typeface="Times New Roman" pitchFamily="18" charset="0"/>
                <a:cs typeface="Times New Roman" pitchFamily="18" charset="0"/>
              </a:rPr>
              <a:t>                    (1) separate </a:t>
            </a:r>
            <a:r>
              <a:rPr lang="en-US" sz="2000" dirty="0" err="1" smtClean="0">
                <a:latin typeface="Times New Roman" pitchFamily="18" charset="0"/>
                <a:cs typeface="Times New Roman" pitchFamily="18" charset="0"/>
              </a:rPr>
              <a:t>LCx</a:t>
            </a:r>
            <a:r>
              <a:rPr lang="en-US" sz="2000" dirty="0" smtClean="0">
                <a:latin typeface="Times New Roman" pitchFamily="18" charset="0"/>
                <a:cs typeface="Times New Roman" pitchFamily="18" charset="0"/>
              </a:rPr>
              <a:t> from the LCS </a:t>
            </a:r>
          </a:p>
          <a:p>
            <a:pPr algn="just">
              <a:lnSpc>
                <a:spcPct val="200000"/>
              </a:lnSpc>
              <a:buNone/>
            </a:pPr>
            <a:r>
              <a:rPr lang="en-US" sz="2000" dirty="0" smtClean="0">
                <a:latin typeface="Times New Roman" pitchFamily="18" charset="0"/>
                <a:cs typeface="Times New Roman" pitchFamily="18" charset="0"/>
              </a:rPr>
              <a:t>                    (2) </a:t>
            </a:r>
            <a:r>
              <a:rPr lang="en-US" sz="2000" dirty="0" err="1" smtClean="0">
                <a:latin typeface="Times New Roman" pitchFamily="18" charset="0"/>
                <a:cs typeface="Times New Roman" pitchFamily="18" charset="0"/>
              </a:rPr>
              <a:t>LCx</a:t>
            </a:r>
            <a:r>
              <a:rPr lang="en-US" sz="2000" dirty="0" smtClean="0">
                <a:latin typeface="Times New Roman" pitchFamily="18" charset="0"/>
                <a:cs typeface="Times New Roman" pitchFamily="18" charset="0"/>
              </a:rPr>
              <a:t> arising from the RCA or from the RCS originating near the RCA </a:t>
            </a:r>
            <a:r>
              <a:rPr lang="en-US" sz="2000" dirty="0" err="1" smtClean="0">
                <a:latin typeface="Times New Roman" pitchFamily="18" charset="0"/>
                <a:cs typeface="Times New Roman" pitchFamily="18" charset="0"/>
              </a:rPr>
              <a:t>ostium</a:t>
            </a:r>
            <a:r>
              <a:rPr lang="en-US" sz="2000" dirty="0" smtClean="0">
                <a:latin typeface="Times New Roman" pitchFamily="18" charset="0"/>
                <a:cs typeface="Times New Roman" pitchFamily="18" charset="0"/>
              </a:rPr>
              <a:t>. </a:t>
            </a:r>
          </a:p>
          <a:p>
            <a:pPr algn="just">
              <a:lnSpc>
                <a:spcPct val="200000"/>
              </a:lnSpc>
              <a:buNone/>
            </a:pPr>
            <a:r>
              <a:rPr lang="en-US" sz="2000" dirty="0" smtClean="0">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990600"/>
            <a:ext cx="8229600" cy="5135563"/>
          </a:xfrm>
        </p:spPr>
        <p:txBody>
          <a:bodyPr>
            <a:noAutofit/>
          </a:bodyPr>
          <a:lstStyle/>
          <a:p>
            <a:pPr algn="just">
              <a:lnSpc>
                <a:spcPct val="200000"/>
              </a:lnSpc>
            </a:pPr>
            <a:r>
              <a:rPr lang="en-US" sz="2000" dirty="0" smtClean="0">
                <a:latin typeface="Times New Roman" pitchFamily="18" charset="0"/>
                <a:cs typeface="Times New Roman" pitchFamily="18" charset="0"/>
              </a:rPr>
              <a:t>In the latter situation, the course is usually </a:t>
            </a:r>
            <a:r>
              <a:rPr lang="en-US" sz="2000" dirty="0" err="1" smtClean="0">
                <a:latin typeface="Times New Roman" pitchFamily="18" charset="0"/>
                <a:cs typeface="Times New Roman" pitchFamily="18" charset="0"/>
              </a:rPr>
              <a:t>retroaortic</a:t>
            </a:r>
            <a:r>
              <a:rPr lang="en-US" sz="2000" dirty="0" smtClean="0">
                <a:latin typeface="Times New Roman" pitchFamily="18" charset="0"/>
                <a:cs typeface="Times New Roman" pitchFamily="18" charset="0"/>
              </a:rPr>
              <a:t> and it can usually be </a:t>
            </a:r>
            <a:r>
              <a:rPr lang="en-US" sz="2000" dirty="0" err="1" smtClean="0">
                <a:latin typeface="Times New Roman" pitchFamily="18" charset="0"/>
                <a:cs typeface="Times New Roman" pitchFamily="18" charset="0"/>
              </a:rPr>
              <a:t>cannulated</a:t>
            </a:r>
            <a:r>
              <a:rPr lang="en-US" sz="2000" dirty="0" smtClean="0">
                <a:latin typeface="Times New Roman" pitchFamily="18" charset="0"/>
                <a:cs typeface="Times New Roman" pitchFamily="18" charset="0"/>
              </a:rPr>
              <a:t> with the </a:t>
            </a:r>
            <a:r>
              <a:rPr lang="en-US" sz="2000" dirty="0" err="1" smtClean="0">
                <a:latin typeface="Times New Roman" pitchFamily="18" charset="0"/>
                <a:cs typeface="Times New Roman" pitchFamily="18" charset="0"/>
              </a:rPr>
              <a:t>Judkins</a:t>
            </a:r>
            <a:r>
              <a:rPr lang="en-US" sz="2000" dirty="0" smtClean="0">
                <a:latin typeface="Times New Roman" pitchFamily="18" charset="0"/>
                <a:cs typeface="Times New Roman" pitchFamily="18" charset="0"/>
              </a:rPr>
              <a:t> right catheter or right </a:t>
            </a:r>
            <a:r>
              <a:rPr lang="en-US" sz="2000" dirty="0" err="1" smtClean="0">
                <a:latin typeface="Times New Roman" pitchFamily="18" charset="0"/>
                <a:cs typeface="Times New Roman" pitchFamily="18" charset="0"/>
              </a:rPr>
              <a:t>Amplatz</a:t>
            </a:r>
            <a:r>
              <a:rPr lang="en-US" sz="2000" dirty="0" smtClean="0">
                <a:latin typeface="Times New Roman" pitchFamily="18" charset="0"/>
                <a:cs typeface="Times New Roman" pitchFamily="18" charset="0"/>
              </a:rPr>
              <a:t>. A multipurpose catheter is useful when the coronary artery origin is low and has a sharp inferior course; after engaging the </a:t>
            </a:r>
            <a:r>
              <a:rPr lang="en-US" sz="2000" dirty="0" err="1" smtClean="0">
                <a:latin typeface="Times New Roman" pitchFamily="18" charset="0"/>
                <a:cs typeface="Times New Roman" pitchFamily="18" charset="0"/>
              </a:rPr>
              <a:t>ostium</a:t>
            </a:r>
            <a:r>
              <a:rPr lang="en-US" sz="2000" dirty="0" smtClean="0">
                <a:latin typeface="Times New Roman" pitchFamily="18" charset="0"/>
                <a:cs typeface="Times New Roman" pitchFamily="18" charset="0"/>
              </a:rPr>
              <a:t> of the RCA, a clockwise rotation will engage LCX</a:t>
            </a:r>
          </a:p>
          <a:p>
            <a:pPr algn="just">
              <a:lnSpc>
                <a:spcPct val="200000"/>
              </a:lnSpc>
            </a:pPr>
            <a:r>
              <a:rPr lang="en-US" sz="2000" dirty="0" smtClean="0">
                <a:latin typeface="Times New Roman" pitchFamily="18" charset="0"/>
                <a:cs typeface="Times New Roman" pitchFamily="18" charset="0"/>
              </a:rPr>
              <a:t>It </a:t>
            </a:r>
            <a:r>
              <a:rPr lang="en-US" sz="2000" dirty="0" err="1" smtClean="0">
                <a:latin typeface="Times New Roman" pitchFamily="18" charset="0"/>
                <a:cs typeface="Times New Roman" pitchFamily="18" charset="0"/>
              </a:rPr>
              <a:t>wil</a:t>
            </a:r>
            <a:r>
              <a:rPr lang="en-US" sz="2000" dirty="0" smtClean="0">
                <a:latin typeface="Times New Roman" pitchFamily="18" charset="0"/>
                <a:cs typeface="Times New Roman" pitchFamily="18" charset="0"/>
              </a:rPr>
              <a:t> be </a:t>
            </a:r>
            <a:r>
              <a:rPr lang="en-US" sz="2000" dirty="0" err="1" smtClean="0">
                <a:latin typeface="Times New Roman" pitchFamily="18" charset="0"/>
                <a:cs typeface="Times New Roman" pitchFamily="18" charset="0"/>
              </a:rPr>
              <a:t>visualised</a:t>
            </a:r>
            <a:r>
              <a:rPr lang="en-US" sz="2000" dirty="0" smtClean="0">
                <a:latin typeface="Times New Roman" pitchFamily="18" charset="0"/>
                <a:cs typeface="Times New Roman" pitchFamily="18" charset="0"/>
              </a:rPr>
              <a:t> coursing to the left upon injection of the right coronary </a:t>
            </a:r>
            <a:r>
              <a:rPr lang="en-US" sz="2000" dirty="0" err="1" smtClean="0">
                <a:latin typeface="Times New Roman" pitchFamily="18" charset="0"/>
                <a:cs typeface="Times New Roman" pitchFamily="18" charset="0"/>
              </a:rPr>
              <a:t>ostium</a:t>
            </a:r>
            <a:r>
              <a:rPr lang="en-US" sz="2000" dirty="0" smtClean="0">
                <a:latin typeface="Times New Roman" pitchFamily="18" charset="0"/>
                <a:cs typeface="Times New Roman" pitchFamily="18" charset="0"/>
              </a:rPr>
              <a:t>, and it will be seen as </a:t>
            </a:r>
            <a:r>
              <a:rPr lang="en-US" sz="2000" dirty="0" smtClean="0">
                <a:solidFill>
                  <a:srgbClr val="7030A0"/>
                </a:solidFill>
                <a:latin typeface="Times New Roman" pitchFamily="18" charset="0"/>
                <a:cs typeface="Times New Roman" pitchFamily="18" charset="0"/>
              </a:rPr>
              <a:t>a ‘dot’ posterior to the aorta on RAO projections</a:t>
            </a:r>
            <a:r>
              <a:rPr lang="en-US" sz="2000" dirty="0" smtClean="0">
                <a:latin typeface="Times New Roman" pitchFamily="18" charset="0"/>
                <a:cs typeface="Times New Roman" pitchFamily="18" charset="0"/>
              </a:rPr>
              <a:t>.</a:t>
            </a:r>
          </a:p>
          <a:p>
            <a:pPr algn="just">
              <a:lnSpc>
                <a:spcPct val="200000"/>
              </a:lnSpc>
            </a:pPr>
            <a:endParaRPr lang="en-US" sz="2000" dirty="0" smtClean="0"/>
          </a:p>
          <a:p>
            <a:pPr algn="just">
              <a:lnSpc>
                <a:spcPct val="200000"/>
              </a:lnSpc>
            </a:pPr>
            <a:endParaRPr lang="en-US" sz="2000" dirty="0" smtClean="0">
              <a:latin typeface="Times New Roman" pitchFamily="18" charset="0"/>
              <a:cs typeface="Times New Roman" pitchFamily="18" charset="0"/>
            </a:endParaRPr>
          </a:p>
          <a:p>
            <a:pPr>
              <a:lnSpc>
                <a:spcPct val="200000"/>
              </a:lnSpc>
            </a:pPr>
            <a:endParaRPr lang="en-US" sz="20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Autofit/>
          </a:bodyPr>
          <a:lstStyle/>
          <a:p>
            <a:endParaRPr lang="en-US" sz="4800" b="1" dirty="0">
              <a:solidFill>
                <a:srgbClr val="7030A0"/>
              </a:solidFill>
            </a:endParaRPr>
          </a:p>
        </p:txBody>
      </p:sp>
      <p:sp>
        <p:nvSpPr>
          <p:cNvPr id="3" name="Content Placeholder 2"/>
          <p:cNvSpPr>
            <a:spLocks noGrp="1"/>
          </p:cNvSpPr>
          <p:nvPr>
            <p:ph idx="1"/>
          </p:nvPr>
        </p:nvSpPr>
        <p:spPr/>
        <p:txBody>
          <a:bodyPr/>
          <a:lstStyle/>
          <a:p>
            <a:pPr>
              <a:buNone/>
            </a:pPr>
            <a:endParaRPr lang="en-US" dirty="0"/>
          </a:p>
        </p:txBody>
      </p:sp>
      <p:pic>
        <p:nvPicPr>
          <p:cNvPr id="4" name="Picture 3" descr="kerndf2.pn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143000"/>
            <a:ext cx="8229600" cy="4983163"/>
          </a:xfrm>
        </p:spPr>
        <p:txBody>
          <a:bodyPr>
            <a:noAutofit/>
          </a:bodyPr>
          <a:lstStyle/>
          <a:p>
            <a:pPr algn="just">
              <a:lnSpc>
                <a:spcPct val="200000"/>
              </a:lnSpc>
            </a:pPr>
            <a:r>
              <a:rPr lang="en-US" sz="1900" dirty="0">
                <a:latin typeface="Times New Roman" pitchFamily="18" charset="0"/>
                <a:cs typeface="Times New Roman" pitchFamily="18" charset="0"/>
              </a:rPr>
              <a:t>It is now understood that coronary arteries </a:t>
            </a:r>
            <a:r>
              <a:rPr lang="en-US" sz="1900" dirty="0" smtClean="0">
                <a:latin typeface="Times New Roman" pitchFamily="18" charset="0"/>
                <a:cs typeface="Times New Roman" pitchFamily="18" charset="0"/>
              </a:rPr>
              <a:t>develop within </a:t>
            </a:r>
            <a:r>
              <a:rPr lang="en-US" sz="1900" dirty="0">
                <a:latin typeface="Times New Roman" pitchFamily="18" charset="0"/>
                <a:cs typeface="Times New Roman" pitchFamily="18" charset="0"/>
              </a:rPr>
              <a:t>the </a:t>
            </a:r>
            <a:r>
              <a:rPr lang="en-US" sz="1900" dirty="0" err="1">
                <a:solidFill>
                  <a:srgbClr val="0070C0"/>
                </a:solidFill>
                <a:latin typeface="Times New Roman" pitchFamily="18" charset="0"/>
                <a:cs typeface="Times New Roman" pitchFamily="18" charset="0"/>
              </a:rPr>
              <a:t>epicardial</a:t>
            </a:r>
            <a:r>
              <a:rPr lang="en-US" sz="1900" dirty="0">
                <a:solidFill>
                  <a:srgbClr val="0070C0"/>
                </a:solidFill>
                <a:latin typeface="Times New Roman" pitchFamily="18" charset="0"/>
                <a:cs typeface="Times New Roman" pitchFamily="18" charset="0"/>
              </a:rPr>
              <a:t> </a:t>
            </a:r>
            <a:r>
              <a:rPr lang="en-US" sz="1900" dirty="0" err="1">
                <a:solidFill>
                  <a:srgbClr val="0070C0"/>
                </a:solidFill>
                <a:latin typeface="Times New Roman" pitchFamily="18" charset="0"/>
                <a:cs typeface="Times New Roman" pitchFamily="18" charset="0"/>
              </a:rPr>
              <a:t>atrioventricular</a:t>
            </a:r>
            <a:r>
              <a:rPr lang="en-US" sz="1900" dirty="0">
                <a:solidFill>
                  <a:srgbClr val="0070C0"/>
                </a:solidFill>
                <a:latin typeface="Times New Roman" pitchFamily="18" charset="0"/>
                <a:cs typeface="Times New Roman" pitchFamily="18" charset="0"/>
              </a:rPr>
              <a:t> and </a:t>
            </a:r>
            <a:r>
              <a:rPr lang="en-US" sz="1900" dirty="0" err="1" smtClean="0">
                <a:solidFill>
                  <a:srgbClr val="0070C0"/>
                </a:solidFill>
                <a:latin typeface="Times New Roman" pitchFamily="18" charset="0"/>
                <a:cs typeface="Times New Roman" pitchFamily="18" charset="0"/>
              </a:rPr>
              <a:t>interventricular</a:t>
            </a:r>
            <a:r>
              <a:rPr lang="en-US" sz="1900" dirty="0" smtClean="0">
                <a:solidFill>
                  <a:srgbClr val="0070C0"/>
                </a:solidFill>
                <a:latin typeface="Times New Roman" pitchFamily="18" charset="0"/>
                <a:cs typeface="Times New Roman" pitchFamily="18" charset="0"/>
              </a:rPr>
              <a:t> grooves</a:t>
            </a:r>
            <a:r>
              <a:rPr lang="en-US" sz="1900" dirty="0" smtClean="0">
                <a:latin typeface="Times New Roman" pitchFamily="18" charset="0"/>
                <a:cs typeface="Times New Roman" pitchFamily="18" charset="0"/>
              </a:rPr>
              <a:t> </a:t>
            </a:r>
            <a:r>
              <a:rPr lang="en-US" sz="1900" dirty="0">
                <a:latin typeface="Times New Roman" pitchFamily="18" charset="0"/>
                <a:cs typeface="Times New Roman" pitchFamily="18" charset="0"/>
              </a:rPr>
              <a:t>and that their proximal parts grow into </a:t>
            </a:r>
            <a:r>
              <a:rPr lang="en-US" sz="1900" dirty="0" smtClean="0">
                <a:latin typeface="Times New Roman" pitchFamily="18" charset="0"/>
                <a:cs typeface="Times New Roman" pitchFamily="18" charset="0"/>
              </a:rPr>
              <a:t>the aortic </a:t>
            </a:r>
            <a:r>
              <a:rPr lang="en-US" sz="1900" dirty="0">
                <a:latin typeface="Times New Roman" pitchFamily="18" charset="0"/>
                <a:cs typeface="Times New Roman" pitchFamily="18" charset="0"/>
              </a:rPr>
              <a:t>valve </a:t>
            </a:r>
            <a:r>
              <a:rPr lang="en-US" sz="1900" dirty="0" smtClean="0">
                <a:latin typeface="Times New Roman" pitchFamily="18" charset="0"/>
                <a:cs typeface="Times New Roman" pitchFamily="18" charset="0"/>
              </a:rPr>
              <a:t>sinuses.</a:t>
            </a:r>
          </a:p>
          <a:p>
            <a:pPr algn="just">
              <a:lnSpc>
                <a:spcPct val="200000"/>
              </a:lnSpc>
            </a:pPr>
            <a:r>
              <a:rPr lang="en-US" sz="1900" dirty="0" smtClean="0">
                <a:latin typeface="Times New Roman" pitchFamily="18" charset="0"/>
                <a:cs typeface="Times New Roman" pitchFamily="18" charset="0"/>
              </a:rPr>
              <a:t> </a:t>
            </a:r>
            <a:r>
              <a:rPr lang="en-US" sz="1900" dirty="0">
                <a:latin typeface="Times New Roman" pitchFamily="18" charset="0"/>
                <a:cs typeface="Times New Roman" pitchFamily="18" charset="0"/>
              </a:rPr>
              <a:t>The </a:t>
            </a:r>
            <a:r>
              <a:rPr lang="en-US" sz="1900" dirty="0" smtClean="0">
                <a:latin typeface="Times New Roman" pitchFamily="18" charset="0"/>
                <a:cs typeface="Times New Roman" pitchFamily="18" charset="0"/>
              </a:rPr>
              <a:t>LCA arises from </a:t>
            </a:r>
            <a:r>
              <a:rPr lang="en-US" sz="1900" dirty="0">
                <a:latin typeface="Times New Roman" pitchFamily="18" charset="0"/>
                <a:cs typeface="Times New Roman" pitchFamily="18" charset="0"/>
              </a:rPr>
              <a:t>the left posterior quadrant of the proximal </a:t>
            </a:r>
            <a:r>
              <a:rPr lang="en-US" sz="1900" dirty="0" err="1" smtClean="0">
                <a:latin typeface="Times New Roman" pitchFamily="18" charset="0"/>
                <a:cs typeface="Times New Roman" pitchFamily="18" charset="0"/>
              </a:rPr>
              <a:t>bulbus</a:t>
            </a:r>
            <a:r>
              <a:rPr lang="en-US" sz="1900" dirty="0" smtClean="0">
                <a:latin typeface="Times New Roman" pitchFamily="18" charset="0"/>
                <a:cs typeface="Times New Roman" pitchFamily="18" charset="0"/>
              </a:rPr>
              <a:t> </a:t>
            </a:r>
            <a:r>
              <a:rPr lang="en-US" sz="1900" dirty="0" err="1" smtClean="0">
                <a:latin typeface="Times New Roman" pitchFamily="18" charset="0"/>
                <a:cs typeface="Times New Roman" pitchFamily="18" charset="0"/>
              </a:rPr>
              <a:t>cordis</a:t>
            </a:r>
            <a:r>
              <a:rPr lang="en-US" sz="1900" dirty="0">
                <a:latin typeface="Times New Roman" pitchFamily="18" charset="0"/>
                <a:cs typeface="Times New Roman" pitchFamily="18" charset="0"/>
              </a:rPr>
              <a:t>, while the </a:t>
            </a:r>
            <a:r>
              <a:rPr lang="en-US" sz="1900" dirty="0" smtClean="0">
                <a:latin typeface="Times New Roman" pitchFamily="18" charset="0"/>
                <a:cs typeface="Times New Roman" pitchFamily="18" charset="0"/>
              </a:rPr>
              <a:t>RCA </a:t>
            </a:r>
            <a:r>
              <a:rPr lang="en-US" sz="1900" dirty="0">
                <a:latin typeface="Times New Roman" pitchFamily="18" charset="0"/>
                <a:cs typeface="Times New Roman" pitchFamily="18" charset="0"/>
              </a:rPr>
              <a:t>arises from </a:t>
            </a:r>
            <a:r>
              <a:rPr lang="en-US" sz="1900" dirty="0" smtClean="0">
                <a:latin typeface="Times New Roman" pitchFamily="18" charset="0"/>
                <a:cs typeface="Times New Roman" pitchFamily="18" charset="0"/>
              </a:rPr>
              <a:t>the right </a:t>
            </a:r>
            <a:r>
              <a:rPr lang="en-US" sz="1900" dirty="0">
                <a:latin typeface="Times New Roman" pitchFamily="18" charset="0"/>
                <a:cs typeface="Times New Roman" pitchFamily="18" charset="0"/>
              </a:rPr>
              <a:t>side.</a:t>
            </a:r>
          </a:p>
          <a:p>
            <a:pPr algn="just">
              <a:lnSpc>
                <a:spcPct val="200000"/>
              </a:lnSpc>
            </a:pPr>
            <a:r>
              <a:rPr lang="en-US" sz="1900" dirty="0">
                <a:latin typeface="Times New Roman" pitchFamily="18" charset="0"/>
                <a:cs typeface="Times New Roman" pitchFamily="18" charset="0"/>
              </a:rPr>
              <a:t>The major coronary arteries reach their aortic </a:t>
            </a:r>
            <a:r>
              <a:rPr lang="en-US" sz="1900" dirty="0" smtClean="0">
                <a:latin typeface="Times New Roman" pitchFamily="18" charset="0"/>
                <a:cs typeface="Times New Roman" pitchFamily="18" charset="0"/>
              </a:rPr>
              <a:t>connections subsequently </a:t>
            </a:r>
            <a:r>
              <a:rPr lang="en-US" sz="1900" dirty="0">
                <a:latin typeface="Times New Roman" pitchFamily="18" charset="0"/>
                <a:cs typeface="Times New Roman" pitchFamily="18" charset="0"/>
              </a:rPr>
              <a:t>to the </a:t>
            </a:r>
            <a:r>
              <a:rPr lang="en-US" sz="1900" dirty="0" err="1">
                <a:latin typeface="Times New Roman" pitchFamily="18" charset="0"/>
                <a:cs typeface="Times New Roman" pitchFamily="18" charset="0"/>
              </a:rPr>
              <a:t>aorto</a:t>
            </a:r>
            <a:r>
              <a:rPr lang="en-US" sz="1900" dirty="0">
                <a:latin typeface="Times New Roman" pitchFamily="18" charset="0"/>
                <a:cs typeface="Times New Roman" pitchFamily="18" charset="0"/>
              </a:rPr>
              <a:t>-pulmonary rotation, </a:t>
            </a:r>
            <a:r>
              <a:rPr lang="en-US" sz="1900" dirty="0" smtClean="0">
                <a:latin typeface="Times New Roman" pitchFamily="18" charset="0"/>
                <a:cs typeface="Times New Roman" pitchFamily="18" charset="0"/>
              </a:rPr>
              <a:t>so the </a:t>
            </a:r>
            <a:r>
              <a:rPr lang="en-US" sz="1900" dirty="0">
                <a:latin typeface="Times New Roman" pitchFamily="18" charset="0"/>
                <a:cs typeface="Times New Roman" pitchFamily="18" charset="0"/>
              </a:rPr>
              <a:t>location of the aortic root relative to the cardiac </a:t>
            </a:r>
            <a:r>
              <a:rPr lang="en-US" sz="1900" dirty="0" smtClean="0">
                <a:latin typeface="Times New Roman" pitchFamily="18" charset="0"/>
                <a:cs typeface="Times New Roman" pitchFamily="18" charset="0"/>
              </a:rPr>
              <a:t>base is </a:t>
            </a:r>
            <a:r>
              <a:rPr lang="en-US" sz="1900" dirty="0">
                <a:latin typeface="Times New Roman" pitchFamily="18" charset="0"/>
                <a:cs typeface="Times New Roman" pitchFamily="18" charset="0"/>
              </a:rPr>
              <a:t>responsible for the matching between the </a:t>
            </a:r>
            <a:r>
              <a:rPr lang="en-US" sz="1900" dirty="0" smtClean="0">
                <a:latin typeface="Times New Roman" pitchFamily="18" charset="0"/>
                <a:cs typeface="Times New Roman" pitchFamily="18" charset="0"/>
              </a:rPr>
              <a:t>coronary arteries </a:t>
            </a:r>
            <a:r>
              <a:rPr lang="en-US" sz="1900" dirty="0">
                <a:latin typeface="Times New Roman" pitchFamily="18" charset="0"/>
                <a:cs typeface="Times New Roman" pitchFamily="18" charset="0"/>
              </a:rPr>
              <a:t>and their sinuses of origin.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srcRect/>
          <a:stretch>
            <a:fillRect/>
          </a:stretch>
        </p:blipFill>
        <p:spPr bwMode="auto">
          <a:xfrm>
            <a:off x="0" y="1524000"/>
            <a:ext cx="4343400" cy="4525963"/>
          </a:xfrm>
          <a:prstGeom prst="rect">
            <a:avLst/>
          </a:prstGeom>
          <a:noFill/>
          <a:ln w="9525">
            <a:noFill/>
            <a:miter lim="800000"/>
            <a:headEnd/>
            <a:tailEnd/>
          </a:ln>
          <a:effectLst/>
        </p:spPr>
      </p:pic>
      <p:sp>
        <p:nvSpPr>
          <p:cNvPr id="8" name="Rectangle 7"/>
          <p:cNvSpPr/>
          <p:nvPr/>
        </p:nvSpPr>
        <p:spPr>
          <a:xfrm>
            <a:off x="4800600" y="1600200"/>
            <a:ext cx="4343400" cy="4401205"/>
          </a:xfrm>
          <a:prstGeom prst="rect">
            <a:avLst/>
          </a:prstGeom>
        </p:spPr>
        <p:txBody>
          <a:bodyPr wrap="square">
            <a:spAutoFit/>
          </a:bodyPr>
          <a:lstStyle/>
          <a:p>
            <a:pPr algn="just">
              <a:lnSpc>
                <a:spcPct val="200000"/>
              </a:lnSpc>
            </a:pPr>
            <a:r>
              <a:rPr lang="en-US" sz="2000" dirty="0" smtClean="0">
                <a:latin typeface="Times New Roman" pitchFamily="18" charset="0"/>
                <a:cs typeface="Times New Roman" pitchFamily="18" charset="0"/>
              </a:rPr>
              <a:t> Visualization of the “dot” sign on the left ventricular (LV) angiogram in the RAO view (just posterior and to the left of the posterior aortic margin) is an easy clue to the identification of an anomalously arising circumflex artery with a </a:t>
            </a:r>
            <a:r>
              <a:rPr lang="en-US" sz="2000" dirty="0" err="1" smtClean="0">
                <a:latin typeface="Times New Roman" pitchFamily="18" charset="0"/>
                <a:cs typeface="Times New Roman" pitchFamily="18" charset="0"/>
              </a:rPr>
              <a:t>retroaortic</a:t>
            </a:r>
            <a:r>
              <a:rPr lang="en-US" sz="2000" dirty="0" smtClean="0">
                <a:latin typeface="Times New Roman" pitchFamily="18" charset="0"/>
                <a:cs typeface="Times New Roman" pitchFamily="18" charset="0"/>
              </a:rPr>
              <a:t> course.</a:t>
            </a: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9330" name="Picture 2"/>
          <p:cNvPicPr>
            <a:picLocks noGrp="1" noChangeAspect="1" noChangeArrowheads="1"/>
          </p:cNvPicPr>
          <p:nvPr>
            <p:ph idx="1"/>
          </p:nvPr>
        </p:nvPicPr>
        <p:blipFill>
          <a:blip r:embed="rId2"/>
          <a:srcRect/>
          <a:stretch>
            <a:fillRect/>
          </a:stretch>
        </p:blipFill>
        <p:spPr bwMode="auto">
          <a:xfrm>
            <a:off x="1219200" y="0"/>
            <a:ext cx="6553199"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solidFill>
                  <a:srgbClr val="7030A0"/>
                </a:solidFill>
              </a:rPr>
              <a:t>LMCA</a:t>
            </a:r>
            <a:endParaRPr lang="en-US" sz="5400" b="1" dirty="0">
              <a:solidFill>
                <a:srgbClr val="7030A0"/>
              </a:solidFill>
            </a:endParaRPr>
          </a:p>
        </p:txBody>
      </p:sp>
      <p:pic>
        <p:nvPicPr>
          <p:cNvPr id="4098" name="Picture 2"/>
          <p:cNvPicPr>
            <a:picLocks noGrp="1" noChangeAspect="1" noChangeArrowheads="1"/>
          </p:cNvPicPr>
          <p:nvPr>
            <p:ph idx="1"/>
          </p:nvPr>
        </p:nvPicPr>
        <p:blipFill>
          <a:blip r:embed="rId2"/>
          <a:srcRect/>
          <a:stretch>
            <a:fillRect/>
          </a:stretch>
        </p:blipFill>
        <p:spPr bwMode="auto">
          <a:xfrm>
            <a:off x="304800" y="1600200"/>
            <a:ext cx="8382000"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b="1" dirty="0" err="1" smtClean="0">
                <a:solidFill>
                  <a:srgbClr val="7030A0"/>
                </a:solidFill>
              </a:rPr>
              <a:t>Septal</a:t>
            </a:r>
            <a:r>
              <a:rPr lang="en-US" b="1" dirty="0" smtClean="0">
                <a:solidFill>
                  <a:srgbClr val="7030A0"/>
                </a:solidFill>
              </a:rPr>
              <a:t> ALMCA</a:t>
            </a:r>
            <a:r>
              <a:rPr lang="en-US" dirty="0" smtClean="0">
                <a:solidFill>
                  <a:srgbClr val="7030A0"/>
                </a:solidFill>
              </a:rPr>
              <a:t> </a:t>
            </a:r>
            <a:endParaRPr lang="en-US" dirty="0">
              <a:solidFill>
                <a:srgbClr val="7030A0"/>
              </a:solidFill>
            </a:endParaRPr>
          </a:p>
        </p:txBody>
      </p:sp>
      <p:sp>
        <p:nvSpPr>
          <p:cNvPr id="5" name="Content Placeholder 4"/>
          <p:cNvSpPr>
            <a:spLocks noGrp="1"/>
          </p:cNvSpPr>
          <p:nvPr>
            <p:ph idx="1"/>
          </p:nvPr>
        </p:nvSpPr>
        <p:spPr>
          <a:xfrm>
            <a:off x="457200" y="1143000"/>
            <a:ext cx="8229600" cy="5715000"/>
          </a:xfrm>
        </p:spPr>
        <p:txBody>
          <a:bodyPr>
            <a:noAutofit/>
          </a:bodyPr>
          <a:lstStyle/>
          <a:p>
            <a:pPr algn="just">
              <a:lnSpc>
                <a:spcPct val="200000"/>
              </a:lnSpc>
            </a:pPr>
            <a:r>
              <a:rPr lang="en-US" sz="2000" dirty="0" smtClean="0">
                <a:latin typeface="Times New Roman" pitchFamily="18" charset="0"/>
                <a:cs typeface="Times New Roman" pitchFamily="18" charset="0"/>
              </a:rPr>
              <a:t>Runs an intramuscular course through the septum a, traveling upward in the mid-septum, then branching into the LAD &amp; LCX.</a:t>
            </a:r>
          </a:p>
          <a:p>
            <a:pPr algn="just">
              <a:lnSpc>
                <a:spcPct val="200000"/>
              </a:lnSpc>
            </a:pPr>
            <a:r>
              <a:rPr lang="en-US" sz="2000" dirty="0" smtClean="0">
                <a:latin typeface="Times New Roman" pitchFamily="18" charset="0"/>
                <a:cs typeface="Times New Roman" pitchFamily="18" charset="0"/>
              </a:rPr>
              <a:t>Hence, the LAD artery is relatively short and the initial portion of the circumflex artery courses toward the aorta.</a:t>
            </a:r>
          </a:p>
          <a:p>
            <a:pPr algn="just">
              <a:lnSpc>
                <a:spcPct val="200000"/>
              </a:lnSpc>
            </a:pPr>
            <a:r>
              <a:rPr lang="en-US" sz="2000" dirty="0" err="1" smtClean="0">
                <a:latin typeface="Times New Roman" pitchFamily="18" charset="0"/>
                <a:cs typeface="Times New Roman" pitchFamily="18" charset="0"/>
              </a:rPr>
              <a:t>Septal</a:t>
            </a:r>
            <a:r>
              <a:rPr lang="en-US"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perforating arteries – Helps to identify anomaly.</a:t>
            </a:r>
          </a:p>
          <a:p>
            <a:pPr algn="just">
              <a:lnSpc>
                <a:spcPct val="200000"/>
              </a:lnSpc>
            </a:pP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mca.png"/>
          <p:cNvPicPr>
            <a:picLocks noGrp="1" noChangeAspect="1"/>
          </p:cNvPicPr>
          <p:nvPr>
            <p:ph idx="1"/>
          </p:nvPr>
        </p:nvPicPr>
        <p:blipFill>
          <a:blip r:embed="rId2"/>
          <a:stretch>
            <a:fillRect/>
          </a:stretch>
        </p:blipFill>
        <p:spPr>
          <a:xfrm>
            <a:off x="0" y="0"/>
            <a:ext cx="9143999" cy="6858000"/>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447800"/>
            <a:ext cx="8229600" cy="5410199"/>
          </a:xfrm>
        </p:spPr>
        <p:txBody>
          <a:bodyPr>
            <a:noAutofit/>
          </a:bodyPr>
          <a:lstStyle/>
          <a:p>
            <a:pPr algn="just">
              <a:lnSpc>
                <a:spcPct val="200000"/>
              </a:lnSpc>
            </a:pPr>
            <a:r>
              <a:rPr lang="en-US" sz="2000" b="1" dirty="0" smtClean="0">
                <a:solidFill>
                  <a:srgbClr val="7030A0"/>
                </a:solidFill>
                <a:latin typeface="Times New Roman" pitchFamily="18" charset="0"/>
                <a:cs typeface="Times New Roman" pitchFamily="18" charset="0"/>
              </a:rPr>
              <a:t>The Anterior ALMCA</a:t>
            </a:r>
            <a:r>
              <a:rPr lang="en-US" sz="2000" dirty="0" smtClean="0">
                <a:latin typeface="Times New Roman" pitchFamily="18" charset="0"/>
                <a:cs typeface="Times New Roman" pitchFamily="18" charset="0"/>
              </a:rPr>
              <a:t> crosses the anterior free wall of the right ventricle over the pulmonary artery &amp; divides at the mid-septum into the LAD and LCX. </a:t>
            </a:r>
          </a:p>
          <a:p>
            <a:pPr algn="just">
              <a:lnSpc>
                <a:spcPct val="200000"/>
              </a:lnSpc>
            </a:pPr>
            <a:r>
              <a:rPr lang="en-US" sz="2000" b="1" dirty="0" smtClean="0">
                <a:solidFill>
                  <a:srgbClr val="7030A0"/>
                </a:solidFill>
                <a:latin typeface="Times New Roman" pitchFamily="18" charset="0"/>
                <a:cs typeface="Times New Roman" pitchFamily="18" charset="0"/>
              </a:rPr>
              <a:t>The </a:t>
            </a:r>
            <a:r>
              <a:rPr lang="en-US" sz="2000" b="1" dirty="0" err="1" smtClean="0">
                <a:solidFill>
                  <a:srgbClr val="7030A0"/>
                </a:solidFill>
                <a:latin typeface="Times New Roman" pitchFamily="18" charset="0"/>
                <a:cs typeface="Times New Roman" pitchFamily="18" charset="0"/>
              </a:rPr>
              <a:t>Retroaortic</a:t>
            </a:r>
            <a:r>
              <a:rPr lang="en-US" sz="2000" b="1" dirty="0" smtClean="0">
                <a:solidFill>
                  <a:srgbClr val="7030A0"/>
                </a:solidFill>
                <a:latin typeface="Times New Roman" pitchFamily="18" charset="0"/>
                <a:cs typeface="Times New Roman" pitchFamily="18" charset="0"/>
              </a:rPr>
              <a:t> ALMCA</a:t>
            </a:r>
            <a:r>
              <a:rPr lang="en-US" sz="2000" dirty="0" smtClean="0">
                <a:latin typeface="Times New Roman" pitchFamily="18" charset="0"/>
                <a:cs typeface="Times New Roman" pitchFamily="18" charset="0"/>
              </a:rPr>
              <a:t> passes </a:t>
            </a:r>
            <a:r>
              <a:rPr lang="en-US" sz="2000" dirty="0" err="1" smtClean="0">
                <a:latin typeface="Times New Roman" pitchFamily="18" charset="0"/>
                <a:cs typeface="Times New Roman" pitchFamily="18" charset="0"/>
              </a:rPr>
              <a:t>posteriorly</a:t>
            </a:r>
            <a:r>
              <a:rPr lang="en-US" sz="2000" dirty="0" smtClean="0">
                <a:latin typeface="Times New Roman" pitchFamily="18" charset="0"/>
                <a:cs typeface="Times New Roman" pitchFamily="18" charset="0"/>
              </a:rPr>
              <a:t> around the aortic root, dividing into the LAD and LCX of normal length and course. </a:t>
            </a:r>
          </a:p>
          <a:p>
            <a:pPr algn="just">
              <a:lnSpc>
                <a:spcPct val="200000"/>
              </a:lnSpc>
            </a:pPr>
            <a:r>
              <a:rPr lang="en-US" sz="2000" b="1" dirty="0" smtClean="0">
                <a:solidFill>
                  <a:srgbClr val="7030A0"/>
                </a:solidFill>
                <a:latin typeface="Times New Roman" pitchFamily="18" charset="0"/>
                <a:cs typeface="Times New Roman" pitchFamily="18" charset="0"/>
              </a:rPr>
              <a:t>The </a:t>
            </a:r>
            <a:r>
              <a:rPr lang="en-US" sz="2000" b="1" dirty="0" err="1" smtClean="0">
                <a:solidFill>
                  <a:srgbClr val="7030A0"/>
                </a:solidFill>
                <a:latin typeface="Times New Roman" pitchFamily="18" charset="0"/>
                <a:cs typeface="Times New Roman" pitchFamily="18" charset="0"/>
              </a:rPr>
              <a:t>Interarterial</a:t>
            </a:r>
            <a:r>
              <a:rPr lang="en-US" sz="2000" b="1" dirty="0" smtClean="0">
                <a:solidFill>
                  <a:srgbClr val="7030A0"/>
                </a:solidFill>
                <a:latin typeface="Times New Roman" pitchFamily="18" charset="0"/>
                <a:cs typeface="Times New Roman" pitchFamily="18" charset="0"/>
              </a:rPr>
              <a:t> ALMCA</a:t>
            </a:r>
            <a:r>
              <a:rPr lang="en-US" sz="2000" dirty="0" smtClean="0">
                <a:latin typeface="Times New Roman" pitchFamily="18" charset="0"/>
                <a:cs typeface="Times New Roman" pitchFamily="18" charset="0"/>
              </a:rPr>
              <a:t> courses between the aorta and pulmonary artery, dividing into the LAD &amp; LCX of normal length and </a:t>
            </a:r>
            <a:r>
              <a:rPr lang="en-US" sz="2000" dirty="0" smtClean="0">
                <a:latin typeface="Times New Roman" pitchFamily="18" charset="0"/>
                <a:cs typeface="Times New Roman" pitchFamily="18" charset="0"/>
              </a:rPr>
              <a:t>course</a:t>
            </a: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srcRect/>
          <a:stretch>
            <a:fillRect/>
          </a:stretch>
        </p:blipFill>
        <p:spPr bwMode="auto">
          <a:xfrm>
            <a:off x="1" y="1828800"/>
            <a:ext cx="4953000" cy="4268172"/>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4953000" y="1905000"/>
            <a:ext cx="4029075" cy="4191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LM FROM RSV INTERARTERIAL COURSE.jpg"/>
          <p:cNvPicPr>
            <a:picLocks noGrp="1" noChangeAspect="1"/>
          </p:cNvPicPr>
          <p:nvPr>
            <p:ph idx="1"/>
          </p:nvPr>
        </p:nvPicPr>
        <p:blipFill>
          <a:blip r:embed="rId2"/>
          <a:stretch>
            <a:fillRect/>
          </a:stretch>
        </p:blipFill>
        <p:spPr>
          <a:xfrm>
            <a:off x="1" y="0"/>
            <a:ext cx="4876799" cy="4114800"/>
          </a:xfrm>
        </p:spPr>
      </p:pic>
      <p:pic>
        <p:nvPicPr>
          <p:cNvPr id="9" name="Picture 8" descr="LM FROM RSV SEPTAL COURSE.jpg"/>
          <p:cNvPicPr>
            <a:picLocks noChangeAspect="1"/>
          </p:cNvPicPr>
          <p:nvPr/>
        </p:nvPicPr>
        <p:blipFill>
          <a:blip r:embed="rId3"/>
          <a:stretch>
            <a:fillRect/>
          </a:stretch>
        </p:blipFill>
        <p:spPr>
          <a:xfrm>
            <a:off x="0" y="3276600"/>
            <a:ext cx="4800600" cy="3581400"/>
          </a:xfrm>
          <a:prstGeom prst="rect">
            <a:avLst/>
          </a:prstGeom>
        </p:spPr>
      </p:pic>
      <p:pic>
        <p:nvPicPr>
          <p:cNvPr id="10" name="Picture 9" descr="LM FRON RCA ANTERIOR COURSE.jpg"/>
          <p:cNvPicPr>
            <a:picLocks noChangeAspect="1"/>
          </p:cNvPicPr>
          <p:nvPr/>
        </p:nvPicPr>
        <p:blipFill>
          <a:blip r:embed="rId4"/>
          <a:stretch>
            <a:fillRect/>
          </a:stretch>
        </p:blipFill>
        <p:spPr>
          <a:xfrm>
            <a:off x="4571999" y="1204912"/>
            <a:ext cx="4572001" cy="4448175"/>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erndf3.png"/>
          <p:cNvPicPr>
            <a:picLocks noGrp="1" noChangeAspect="1"/>
          </p:cNvPicPr>
          <p:nvPr>
            <p:ph idx="1"/>
          </p:nvPr>
        </p:nvPicPr>
        <p:blipFill>
          <a:blip r:embed="rId2"/>
          <a:stretch>
            <a:fillRect/>
          </a:stretch>
        </p:blipFill>
        <p:spPr>
          <a:xfrm>
            <a:off x="381000" y="0"/>
            <a:ext cx="8458200" cy="6858000"/>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0" y="0"/>
            <a:ext cx="7239000" cy="3429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2362200" y="3429001"/>
            <a:ext cx="6781800" cy="3429000"/>
          </a:xfrm>
          <a:prstGeom prst="rect">
            <a:avLst/>
          </a:prstGeom>
          <a:noFill/>
          <a:ln w="9525">
            <a:noFill/>
            <a:miter lim="800000"/>
            <a:headEnd/>
            <a:tailEnd/>
          </a:ln>
          <a:effectLst/>
        </p:spPr>
      </p:pic>
      <p:sp>
        <p:nvSpPr>
          <p:cNvPr id="6" name="Rectangle 5"/>
          <p:cNvSpPr/>
          <p:nvPr/>
        </p:nvSpPr>
        <p:spPr>
          <a:xfrm>
            <a:off x="7162800" y="1524000"/>
            <a:ext cx="1981200" cy="461665"/>
          </a:xfrm>
          <a:prstGeom prst="rect">
            <a:avLst/>
          </a:prstGeom>
        </p:spPr>
        <p:txBody>
          <a:bodyPr wrap="square">
            <a:spAutoFit/>
          </a:bodyPr>
          <a:lstStyle/>
          <a:p>
            <a:r>
              <a:rPr lang="en-US" sz="2400" b="1" dirty="0" smtClean="0">
                <a:solidFill>
                  <a:srgbClr val="00B0F0"/>
                </a:solidFill>
              </a:rPr>
              <a:t>INTRAMURAL</a:t>
            </a:r>
            <a:endParaRPr lang="en-US" sz="2400" b="1" dirty="0">
              <a:solidFill>
                <a:srgbClr val="00B0F0"/>
              </a:solidFill>
            </a:endParaRPr>
          </a:p>
        </p:txBody>
      </p:sp>
      <p:sp>
        <p:nvSpPr>
          <p:cNvPr id="7" name="Rectangle 6"/>
          <p:cNvSpPr/>
          <p:nvPr/>
        </p:nvSpPr>
        <p:spPr>
          <a:xfrm>
            <a:off x="0" y="5029201"/>
            <a:ext cx="2286000" cy="461665"/>
          </a:xfrm>
          <a:prstGeom prst="rect">
            <a:avLst/>
          </a:prstGeom>
        </p:spPr>
        <p:txBody>
          <a:bodyPr wrap="square">
            <a:spAutoFit/>
          </a:bodyPr>
          <a:lstStyle/>
          <a:p>
            <a:r>
              <a:rPr lang="en-US" sz="2400" b="1" dirty="0" smtClean="0">
                <a:solidFill>
                  <a:srgbClr val="00B0F0"/>
                </a:solidFill>
              </a:rPr>
              <a:t>INTRA SEPTAL</a:t>
            </a:r>
            <a:endParaRPr lang="en-US" sz="2400" b="1" dirty="0">
              <a:solidFill>
                <a:srgbClr val="00B0F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57200"/>
            <a:ext cx="8229600" cy="5668963"/>
          </a:xfrm>
        </p:spPr>
        <p:txBody>
          <a:bodyPr>
            <a:noAutofit/>
          </a:bodyPr>
          <a:lstStyle/>
          <a:p>
            <a:pPr algn="just">
              <a:lnSpc>
                <a:spcPct val="200000"/>
              </a:lnSpc>
            </a:pPr>
            <a:r>
              <a:rPr lang="en-US" sz="2000" dirty="0" smtClean="0">
                <a:latin typeface="Times New Roman" pitchFamily="18" charset="0"/>
                <a:cs typeface="Times New Roman" pitchFamily="18" charset="0"/>
              </a:rPr>
              <a:t>Strict </a:t>
            </a:r>
            <a:r>
              <a:rPr lang="en-US" sz="2000" dirty="0">
                <a:latin typeface="Times New Roman" pitchFamily="18" charset="0"/>
                <a:cs typeface="Times New Roman" pitchFamily="18" charset="0"/>
              </a:rPr>
              <a:t>relationship between the </a:t>
            </a:r>
            <a:r>
              <a:rPr lang="en-US" sz="2000" dirty="0" smtClean="0">
                <a:latin typeface="Times New Roman" pitchFamily="18" charset="0"/>
                <a:cs typeface="Times New Roman" pitchFamily="18" charset="0"/>
              </a:rPr>
              <a:t>distribution and </a:t>
            </a:r>
            <a:r>
              <a:rPr lang="en-US" sz="2000" dirty="0">
                <a:latin typeface="Times New Roman" pitchFamily="18" charset="0"/>
                <a:cs typeface="Times New Roman" pitchFamily="18" charset="0"/>
              </a:rPr>
              <a:t>size of the major </a:t>
            </a:r>
            <a:r>
              <a:rPr lang="en-US" sz="2000" dirty="0" err="1">
                <a:latin typeface="Times New Roman" pitchFamily="18" charset="0"/>
                <a:cs typeface="Times New Roman" pitchFamily="18" charset="0"/>
              </a:rPr>
              <a:t>epicardial</a:t>
            </a:r>
            <a:r>
              <a:rPr lang="en-US" sz="2000" dirty="0">
                <a:latin typeface="Times New Roman" pitchFamily="18" charset="0"/>
                <a:cs typeface="Times New Roman" pitchFamily="18" charset="0"/>
              </a:rPr>
              <a:t> coronary arteries </a:t>
            </a:r>
            <a:r>
              <a:rPr lang="en-US" sz="2000" dirty="0" smtClean="0">
                <a:latin typeface="Times New Roman" pitchFamily="18" charset="0"/>
                <a:cs typeface="Times New Roman" pitchFamily="18" charset="0"/>
              </a:rPr>
              <a:t>and the </a:t>
            </a:r>
            <a:r>
              <a:rPr lang="en-US" sz="2000" dirty="0">
                <a:latin typeface="Times New Roman" pitchFamily="18" charset="0"/>
                <a:cs typeface="Times New Roman" pitchFamily="18" charset="0"/>
              </a:rPr>
              <a:t>extent of their dependent myocardium. </a:t>
            </a:r>
            <a:endParaRPr lang="en-US" sz="2000" dirty="0" smtClean="0">
              <a:latin typeface="Times New Roman" pitchFamily="18" charset="0"/>
              <a:cs typeface="Times New Roman" pitchFamily="18" charset="0"/>
            </a:endParaRPr>
          </a:p>
          <a:p>
            <a:pPr algn="just">
              <a:lnSpc>
                <a:spcPct val="200000"/>
              </a:lnSpc>
            </a:pPr>
            <a:r>
              <a:rPr lang="en-US" sz="2000" dirty="0" smtClean="0">
                <a:latin typeface="Times New Roman" pitchFamily="18" charset="0"/>
                <a:cs typeface="Times New Roman" pitchFamily="18" charset="0"/>
              </a:rPr>
              <a:t>A </a:t>
            </a:r>
            <a:r>
              <a:rPr lang="en-US" sz="2000" dirty="0">
                <a:latin typeface="Times New Roman" pitchFamily="18" charset="0"/>
                <a:cs typeface="Times New Roman" pitchFamily="18" charset="0"/>
              </a:rPr>
              <a:t>lack </a:t>
            </a:r>
            <a:r>
              <a:rPr lang="en-US" sz="2000" dirty="0" smtClean="0">
                <a:latin typeface="Times New Roman" pitchFamily="18" charset="0"/>
                <a:cs typeface="Times New Roman" pitchFamily="18" charset="0"/>
              </a:rPr>
              <a:t>of coronary </a:t>
            </a:r>
            <a:r>
              <a:rPr lang="en-US" sz="2000" dirty="0">
                <a:latin typeface="Times New Roman" pitchFamily="18" charset="0"/>
                <a:cs typeface="Times New Roman" pitchFamily="18" charset="0"/>
              </a:rPr>
              <a:t>blood flow during </a:t>
            </a:r>
            <a:r>
              <a:rPr lang="en-US" sz="2000" dirty="0" smtClean="0">
                <a:latin typeface="Times New Roman" pitchFamily="18" charset="0"/>
                <a:cs typeface="Times New Roman" pitchFamily="18" charset="0"/>
              </a:rPr>
              <a:t>development - </a:t>
            </a:r>
            <a:r>
              <a:rPr lang="en-US" sz="2000" dirty="0" err="1" smtClean="0">
                <a:latin typeface="Times New Roman" pitchFamily="18" charset="0"/>
                <a:cs typeface="Times New Roman" pitchFamily="18" charset="0"/>
              </a:rPr>
              <a:t>Hypoplasia</a:t>
            </a:r>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of the dependent myocardial </a:t>
            </a:r>
            <a:r>
              <a:rPr lang="en-US" sz="2000" dirty="0" smtClean="0">
                <a:latin typeface="Times New Roman" pitchFamily="18" charset="0"/>
                <a:cs typeface="Times New Roman" pitchFamily="18" charset="0"/>
              </a:rPr>
              <a:t>mass.</a:t>
            </a:r>
          </a:p>
          <a:p>
            <a:pPr algn="just">
              <a:lnSpc>
                <a:spcPct val="200000"/>
              </a:lnSpc>
            </a:pPr>
            <a:r>
              <a:rPr lang="en-US" sz="2000" dirty="0" smtClean="0">
                <a:latin typeface="Times New Roman" pitchFamily="18" charset="0"/>
                <a:cs typeface="Times New Roman" pitchFamily="18" charset="0"/>
              </a:rPr>
              <a:t>The </a:t>
            </a:r>
            <a:r>
              <a:rPr lang="en-US" sz="2000" dirty="0">
                <a:latin typeface="Times New Roman" pitchFamily="18" charset="0"/>
                <a:cs typeface="Times New Roman" pitchFamily="18" charset="0"/>
              </a:rPr>
              <a:t>sinusoidal network gradually </a:t>
            </a:r>
            <a:r>
              <a:rPr lang="en-US" sz="2000" dirty="0" smtClean="0">
                <a:latin typeface="Times New Roman" pitchFamily="18" charset="0"/>
                <a:cs typeface="Times New Roman" pitchFamily="18" charset="0"/>
              </a:rPr>
              <a:t>regresses, Persistence of the sinusoids results in </a:t>
            </a:r>
            <a:r>
              <a:rPr lang="en-US" sz="2000" b="1" dirty="0" smtClean="0">
                <a:latin typeface="Times New Roman" pitchFamily="18" charset="0"/>
                <a:cs typeface="Times New Roman" pitchFamily="18" charset="0"/>
              </a:rPr>
              <a:t>coronary fistulae</a:t>
            </a:r>
            <a:endParaRPr lang="en-US" sz="2000" b="1" dirty="0">
              <a:latin typeface="Times New Roman" pitchFamily="18" charset="0"/>
              <a:cs typeface="Times New Roman" pitchFamily="18" charset="0"/>
            </a:endParaRPr>
          </a:p>
          <a:p>
            <a:pPr algn="just">
              <a:lnSpc>
                <a:spcPct val="200000"/>
              </a:lnSpc>
            </a:pPr>
            <a:r>
              <a:rPr lang="en-US" sz="2000" dirty="0">
                <a:latin typeface="Times New Roman" pitchFamily="18" charset="0"/>
                <a:cs typeface="Times New Roman" pitchFamily="18" charset="0"/>
              </a:rPr>
              <a:t>Abnormalities in the development of the </a:t>
            </a:r>
            <a:r>
              <a:rPr lang="en-US" sz="2000" dirty="0" smtClean="0">
                <a:latin typeface="Times New Roman" pitchFamily="18" charset="0"/>
                <a:cs typeface="Times New Roman" pitchFamily="18" charset="0"/>
              </a:rPr>
              <a:t>coronary buds </a:t>
            </a:r>
            <a:r>
              <a:rPr lang="en-US" sz="2000" dirty="0">
                <a:latin typeface="Times New Roman" pitchFamily="18" charset="0"/>
                <a:cs typeface="Times New Roman" pitchFamily="18" charset="0"/>
              </a:rPr>
              <a:t>or the endothelial network are responsible </a:t>
            </a:r>
            <a:r>
              <a:rPr lang="en-US" sz="2000" dirty="0" smtClean="0">
                <a:latin typeface="Times New Roman" pitchFamily="18" charset="0"/>
                <a:cs typeface="Times New Roman" pitchFamily="18" charset="0"/>
              </a:rPr>
              <a:t>for CAAs</a:t>
            </a:r>
            <a:r>
              <a:rPr lang="en-US" sz="2000" dirty="0">
                <a:latin typeface="Times New Roman" pitchFamily="18" charset="0"/>
                <a:cs typeface="Times New Roman" pitchFamily="18" charset="0"/>
              </a:rPr>
              <a:t>. </a:t>
            </a:r>
            <a:endParaRPr lang="en-US" sz="20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rgbClr val="7030A0"/>
                </a:solidFill>
              </a:rPr>
              <a:t>ANOMALOUS ORIGIN OF THE RCA FROM THE LEFT CORONARY SINUS OR FROM THE AORTA ABOVE THE CORONARY SINUSES</a:t>
            </a:r>
            <a:endParaRPr lang="en-US" sz="3200" dirty="0">
              <a:solidFill>
                <a:srgbClr val="7030A0"/>
              </a:solidFill>
            </a:endParaRPr>
          </a:p>
        </p:txBody>
      </p:sp>
      <p:sp>
        <p:nvSpPr>
          <p:cNvPr id="3" name="Content Placeholder 2"/>
          <p:cNvSpPr>
            <a:spLocks noGrp="1"/>
          </p:cNvSpPr>
          <p:nvPr>
            <p:ph idx="1"/>
          </p:nvPr>
        </p:nvSpPr>
        <p:spPr/>
        <p:txBody>
          <a:bodyPr>
            <a:normAutofit fontScale="70000" lnSpcReduction="20000"/>
          </a:bodyPr>
          <a:lstStyle/>
          <a:p>
            <a:pPr algn="just">
              <a:lnSpc>
                <a:spcPct val="220000"/>
              </a:lnSpc>
            </a:pPr>
            <a:r>
              <a:rPr lang="en-US" dirty="0" smtClean="0">
                <a:latin typeface="Times New Roman" pitchFamily="18" charset="0"/>
                <a:cs typeface="Times New Roman" pitchFamily="18" charset="0"/>
              </a:rPr>
              <a:t> During RAO </a:t>
            </a:r>
            <a:r>
              <a:rPr lang="en-US" dirty="0" err="1" smtClean="0">
                <a:latin typeface="Times New Roman" pitchFamily="18" charset="0"/>
                <a:cs typeface="Times New Roman" pitchFamily="18" charset="0"/>
              </a:rPr>
              <a:t>ventriculography</a:t>
            </a:r>
            <a:r>
              <a:rPr lang="en-US" dirty="0" smtClean="0">
                <a:latin typeface="Times New Roman" pitchFamily="18" charset="0"/>
                <a:cs typeface="Times New Roman" pitchFamily="18" charset="0"/>
              </a:rPr>
              <a:t> , ARCA is seen “on end,” anterior to the aorta, and appears as a radio-opaque dot.</a:t>
            </a:r>
          </a:p>
          <a:p>
            <a:pPr algn="just">
              <a:lnSpc>
                <a:spcPct val="220000"/>
              </a:lnSpc>
            </a:pPr>
            <a:r>
              <a:rPr lang="en-US" dirty="0" smtClean="0">
                <a:latin typeface="Times New Roman" pitchFamily="18" charset="0"/>
                <a:cs typeface="Times New Roman" pitchFamily="18" charset="0"/>
              </a:rPr>
              <a:t>It diagnosed when it is </a:t>
            </a:r>
            <a:r>
              <a:rPr lang="en-US" dirty="0" err="1" smtClean="0">
                <a:latin typeface="Times New Roman" pitchFamily="18" charset="0"/>
                <a:cs typeface="Times New Roman" pitchFamily="18" charset="0"/>
              </a:rPr>
              <a:t>opacified</a:t>
            </a:r>
            <a:r>
              <a:rPr lang="en-US" dirty="0" smtClean="0">
                <a:latin typeface="Times New Roman" pitchFamily="18" charset="0"/>
                <a:cs typeface="Times New Roman" pitchFamily="18" charset="0"/>
              </a:rPr>
              <a:t> while injecting the LMCA. In these circumstances, the </a:t>
            </a:r>
            <a:r>
              <a:rPr lang="en-US" dirty="0" err="1" smtClean="0">
                <a:latin typeface="Times New Roman" pitchFamily="18" charset="0"/>
                <a:cs typeface="Times New Roman" pitchFamily="18" charset="0"/>
              </a:rPr>
              <a:t>ostium</a:t>
            </a:r>
            <a:r>
              <a:rPr lang="en-US" dirty="0" smtClean="0">
                <a:latin typeface="Times New Roman" pitchFamily="18" charset="0"/>
                <a:cs typeface="Times New Roman" pitchFamily="18" charset="0"/>
              </a:rPr>
              <a:t> lies in close proximity to the LMCA </a:t>
            </a:r>
            <a:r>
              <a:rPr lang="en-US" dirty="0" err="1" smtClean="0">
                <a:latin typeface="Times New Roman" pitchFamily="18" charset="0"/>
                <a:cs typeface="Times New Roman" pitchFamily="18" charset="0"/>
              </a:rPr>
              <a:t>ostium</a:t>
            </a:r>
            <a:r>
              <a:rPr lang="en-US" dirty="0" smtClean="0">
                <a:latin typeface="Times New Roman" pitchFamily="18" charset="0"/>
                <a:cs typeface="Times New Roman" pitchFamily="18" charset="0"/>
              </a:rPr>
              <a:t>, and there is sufficient reflux of contrast to </a:t>
            </a:r>
            <a:r>
              <a:rPr lang="en-US" dirty="0" err="1" smtClean="0">
                <a:latin typeface="Times New Roman" pitchFamily="18" charset="0"/>
                <a:cs typeface="Times New Roman" pitchFamily="18" charset="0"/>
              </a:rPr>
              <a:t>opacify</a:t>
            </a:r>
            <a:r>
              <a:rPr lang="en-US" dirty="0" smtClean="0">
                <a:latin typeface="Times New Roman" pitchFamily="18" charset="0"/>
                <a:cs typeface="Times New Roman" pitchFamily="18" charset="0"/>
              </a:rPr>
              <a:t> the aberrant RCA.</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3186" name="Picture 2"/>
          <p:cNvPicPr>
            <a:picLocks noGrp="1" noChangeAspect="1" noChangeArrowheads="1"/>
          </p:cNvPicPr>
          <p:nvPr>
            <p:ph idx="1"/>
          </p:nvPr>
        </p:nvPicPr>
        <p:blipFill>
          <a:blip r:embed="rId2"/>
          <a:srcRect/>
          <a:stretch>
            <a:fillRect/>
          </a:stretch>
        </p:blipFill>
        <p:spPr bwMode="auto">
          <a:xfrm>
            <a:off x="0" y="990600"/>
            <a:ext cx="9144000" cy="52595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8306"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33400"/>
          </a:xfrm>
        </p:spPr>
        <p:txBody>
          <a:bodyPr>
            <a:normAutofit fontScale="90000"/>
          </a:bodyPr>
          <a:lstStyle/>
          <a:p>
            <a:endParaRPr lang="en-US" sz="3600" dirty="0">
              <a:solidFill>
                <a:srgbClr val="7030A0"/>
              </a:solidFill>
            </a:endParaRPr>
          </a:p>
        </p:txBody>
      </p:sp>
      <p:pic>
        <p:nvPicPr>
          <p:cNvPr id="97282" name="Picture 2"/>
          <p:cNvPicPr>
            <a:picLocks noGrp="1" noChangeAspect="1" noChangeArrowheads="1"/>
          </p:cNvPicPr>
          <p:nvPr>
            <p:ph idx="1"/>
          </p:nvPr>
        </p:nvPicPr>
        <p:blipFill>
          <a:blip r:embed="rId2" cstate="print"/>
          <a:srcRect/>
          <a:stretch>
            <a:fillRect/>
          </a:stretch>
        </p:blipFill>
        <p:spPr bwMode="auto">
          <a:xfrm>
            <a:off x="4343400" y="0"/>
            <a:ext cx="4800600" cy="6858000"/>
          </a:xfrm>
          <a:prstGeom prst="rect">
            <a:avLst/>
          </a:prstGeom>
          <a:noFill/>
          <a:ln w="9525">
            <a:noFill/>
            <a:miter lim="800000"/>
            <a:headEnd/>
            <a:tailEnd/>
          </a:ln>
          <a:effectLst/>
        </p:spPr>
      </p:pic>
      <p:sp>
        <p:nvSpPr>
          <p:cNvPr id="4" name="Rectangle 3"/>
          <p:cNvSpPr/>
          <p:nvPr/>
        </p:nvSpPr>
        <p:spPr>
          <a:xfrm>
            <a:off x="1" y="3244334"/>
            <a:ext cx="3429000" cy="1938992"/>
          </a:xfrm>
          <a:prstGeom prst="rect">
            <a:avLst/>
          </a:prstGeom>
        </p:spPr>
        <p:txBody>
          <a:bodyPr wrap="square">
            <a:spAutoFit/>
          </a:bodyPr>
          <a:lstStyle/>
          <a:p>
            <a:r>
              <a:rPr lang="en-US" sz="4000" b="1" dirty="0" smtClean="0">
                <a:solidFill>
                  <a:srgbClr val="7030A0"/>
                </a:solidFill>
              </a:rPr>
              <a:t>RCA FROM POST WALL OF AORTA</a:t>
            </a:r>
            <a:endParaRPr lang="en-US" sz="4000" b="1"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030A0"/>
                </a:solidFill>
              </a:rPr>
              <a:t>Manifestations of ACAOS</a:t>
            </a:r>
            <a:endParaRPr lang="en-US" dirty="0">
              <a:solidFill>
                <a:srgbClr val="7030A0"/>
              </a:solidFill>
            </a:endParaRPr>
          </a:p>
        </p:txBody>
      </p:sp>
      <p:sp>
        <p:nvSpPr>
          <p:cNvPr id="3" name="Content Placeholder 2"/>
          <p:cNvSpPr>
            <a:spLocks noGrp="1"/>
          </p:cNvSpPr>
          <p:nvPr>
            <p:ph idx="1"/>
          </p:nvPr>
        </p:nvSpPr>
        <p:spPr/>
        <p:txBody>
          <a:bodyPr>
            <a:normAutofit fontScale="92500" lnSpcReduction="20000"/>
          </a:bodyPr>
          <a:lstStyle/>
          <a:p>
            <a:r>
              <a:rPr lang="en-US" dirty="0" smtClean="0"/>
              <a:t>SCD: </a:t>
            </a:r>
            <a:r>
              <a:rPr lang="en-IN" dirty="0" smtClean="0"/>
              <a:t>associated with extreme exercise in young adults</a:t>
            </a:r>
            <a:endParaRPr lang="en-US" dirty="0" smtClean="0"/>
          </a:p>
          <a:p>
            <a:pPr lvl="1"/>
            <a:r>
              <a:rPr lang="en-IN" dirty="0" smtClean="0"/>
              <a:t>Low cardiac output and </a:t>
            </a:r>
            <a:r>
              <a:rPr lang="en-IN" dirty="0" err="1" smtClean="0"/>
              <a:t>bradycardia</a:t>
            </a:r>
            <a:r>
              <a:rPr lang="en-IN" dirty="0" smtClean="0"/>
              <a:t> or </a:t>
            </a:r>
            <a:r>
              <a:rPr lang="en-IN" dirty="0" err="1" smtClean="0"/>
              <a:t>asystole</a:t>
            </a:r>
            <a:r>
              <a:rPr lang="en-IN" dirty="0" smtClean="0"/>
              <a:t> typically occur early after extreme exercise.</a:t>
            </a:r>
          </a:p>
          <a:p>
            <a:pPr lvl="1"/>
            <a:r>
              <a:rPr lang="en-IN" dirty="0" smtClean="0"/>
              <a:t>Terminal ventricular fibrillation may also occur.</a:t>
            </a:r>
          </a:p>
          <a:p>
            <a:endParaRPr lang="en-US" dirty="0" smtClean="0"/>
          </a:p>
          <a:p>
            <a:r>
              <a:rPr lang="en-IN" dirty="0" err="1" smtClean="0"/>
              <a:t>Dyspnea</a:t>
            </a:r>
            <a:r>
              <a:rPr lang="en-IN" dirty="0" smtClean="0"/>
              <a:t>, palpitations, angina pectoris, dizziness and syncope: </a:t>
            </a:r>
          </a:p>
          <a:p>
            <a:pPr lvl="1"/>
            <a:r>
              <a:rPr lang="en-IN" dirty="0" smtClean="0"/>
              <a:t>More frequently seen in older adults (specifically women) </a:t>
            </a:r>
          </a:p>
          <a:p>
            <a:pPr lvl="1"/>
            <a:r>
              <a:rPr lang="en-IN" dirty="0" smtClean="0"/>
              <a:t>Related to the onset of hypertension.</a:t>
            </a:r>
          </a:p>
          <a:p>
            <a:endParaRPr lang="en-IN" dirty="0" smtClean="0"/>
          </a:p>
          <a:p>
            <a:pPr>
              <a:buNone/>
            </a:pP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4210" name="Picture 2" descr="C:\Users\system1\Desktop\coronary anomaies\SCD.jp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solidFill>
                  <a:srgbClr val="7030A0"/>
                </a:solidFill>
              </a:rPr>
              <a:t>MANAGEMENT</a:t>
            </a:r>
            <a:endParaRPr lang="en-US" dirty="0">
              <a:solidFill>
                <a:srgbClr val="7030A0"/>
              </a:solidFill>
            </a:endParaRPr>
          </a:p>
        </p:txBody>
      </p:sp>
      <p:sp>
        <p:nvSpPr>
          <p:cNvPr id="3" name="Content Placeholder 2"/>
          <p:cNvSpPr>
            <a:spLocks noGrp="1"/>
          </p:cNvSpPr>
          <p:nvPr>
            <p:ph idx="1"/>
          </p:nvPr>
        </p:nvSpPr>
        <p:spPr>
          <a:xfrm>
            <a:off x="457200" y="1371600"/>
            <a:ext cx="8229600" cy="4754563"/>
          </a:xfrm>
        </p:spPr>
        <p:txBody>
          <a:bodyPr>
            <a:noAutofit/>
          </a:bodyPr>
          <a:lstStyle/>
          <a:p>
            <a:pPr algn="just">
              <a:lnSpc>
                <a:spcPct val="170000"/>
              </a:lnSpc>
            </a:pPr>
            <a:r>
              <a:rPr lang="en-IN" sz="1600" b="1" dirty="0" smtClean="0">
                <a:solidFill>
                  <a:srgbClr val="00B050"/>
                </a:solidFill>
                <a:latin typeface="Times New Roman" pitchFamily="18" charset="0"/>
                <a:cs typeface="Times New Roman" pitchFamily="18" charset="0"/>
              </a:rPr>
              <a:t>Medical treatment/observation</a:t>
            </a:r>
          </a:p>
          <a:p>
            <a:pPr lvl="1" algn="just">
              <a:lnSpc>
                <a:spcPct val="170000"/>
              </a:lnSpc>
            </a:pPr>
            <a:r>
              <a:rPr lang="en-US" sz="1400" dirty="0" smtClean="0">
                <a:latin typeface="Times New Roman" pitchFamily="18" charset="0"/>
                <a:cs typeface="Times New Roman" pitchFamily="18" charset="0"/>
              </a:rPr>
              <a:t>Beta blockers</a:t>
            </a:r>
          </a:p>
          <a:p>
            <a:pPr lvl="1" algn="just">
              <a:lnSpc>
                <a:spcPct val="170000"/>
              </a:lnSpc>
            </a:pPr>
            <a:r>
              <a:rPr lang="en-US" sz="1400" dirty="0" smtClean="0">
                <a:latin typeface="Times New Roman" pitchFamily="18" charset="0"/>
                <a:cs typeface="Times New Roman" pitchFamily="18" charset="0"/>
              </a:rPr>
              <a:t>Restriction of activity</a:t>
            </a:r>
            <a:endParaRPr lang="en-IN" sz="1400" dirty="0" smtClean="0">
              <a:latin typeface="Times New Roman" pitchFamily="18" charset="0"/>
              <a:cs typeface="Times New Roman" pitchFamily="18" charset="0"/>
            </a:endParaRPr>
          </a:p>
          <a:p>
            <a:pPr algn="just">
              <a:lnSpc>
                <a:spcPct val="170000"/>
              </a:lnSpc>
            </a:pPr>
            <a:r>
              <a:rPr lang="en-IN" sz="1600" b="1" dirty="0" smtClean="0">
                <a:solidFill>
                  <a:srgbClr val="00B050"/>
                </a:solidFill>
                <a:latin typeface="Times New Roman" pitchFamily="18" charset="0"/>
                <a:cs typeface="Times New Roman" pitchFamily="18" charset="0"/>
              </a:rPr>
              <a:t>Coronary angioplasty with stent deployment of the intramural segment</a:t>
            </a:r>
          </a:p>
          <a:p>
            <a:pPr lvl="1" algn="just">
              <a:lnSpc>
                <a:spcPct val="170000"/>
              </a:lnSpc>
            </a:pPr>
            <a:r>
              <a:rPr lang="en-IN" sz="1400" dirty="0" smtClean="0">
                <a:latin typeface="Times New Roman" pitchFamily="18" charset="0"/>
                <a:cs typeface="Times New Roman" pitchFamily="18" charset="0"/>
              </a:rPr>
              <a:t>Justifiable in the presence of </a:t>
            </a:r>
          </a:p>
          <a:p>
            <a:pPr marL="457200" lvl="1" indent="0" algn="just">
              <a:lnSpc>
                <a:spcPct val="170000"/>
              </a:lnSpc>
              <a:buNone/>
            </a:pPr>
            <a:r>
              <a:rPr lang="en-IN" sz="1400" dirty="0" smtClean="0">
                <a:latin typeface="Times New Roman" pitchFamily="18" charset="0"/>
                <a:cs typeface="Times New Roman" pitchFamily="18" charset="0"/>
              </a:rPr>
              <a:t>(1) disabling symptoms and/or a high risk of sudden death</a:t>
            </a:r>
          </a:p>
          <a:p>
            <a:pPr marL="457200" lvl="1" indent="0" algn="just">
              <a:lnSpc>
                <a:spcPct val="170000"/>
              </a:lnSpc>
              <a:buNone/>
            </a:pPr>
            <a:r>
              <a:rPr lang="en-IN" sz="1400" dirty="0" smtClean="0">
                <a:latin typeface="Times New Roman" pitchFamily="18" charset="0"/>
                <a:cs typeface="Times New Roman" pitchFamily="18" charset="0"/>
              </a:rPr>
              <a:t>(2) area </a:t>
            </a:r>
            <a:r>
              <a:rPr lang="en-IN" sz="1400" dirty="0" err="1" smtClean="0">
                <a:latin typeface="Times New Roman" pitchFamily="18" charset="0"/>
                <a:cs typeface="Times New Roman" pitchFamily="18" charset="0"/>
              </a:rPr>
              <a:t>stenosis</a:t>
            </a:r>
            <a:r>
              <a:rPr lang="en-IN" sz="1400" dirty="0" smtClean="0">
                <a:latin typeface="Times New Roman" pitchFamily="18" charset="0"/>
                <a:cs typeface="Times New Roman" pitchFamily="18" charset="0"/>
              </a:rPr>
              <a:t> more severe than 50% on IVUS</a:t>
            </a:r>
          </a:p>
          <a:p>
            <a:pPr marL="457200" lvl="1" indent="0" algn="just">
              <a:lnSpc>
                <a:spcPct val="170000"/>
              </a:lnSpc>
              <a:buNone/>
            </a:pPr>
            <a:r>
              <a:rPr lang="en-IN" sz="1400" dirty="0" smtClean="0">
                <a:latin typeface="Times New Roman" pitchFamily="18" charset="0"/>
                <a:cs typeface="Times New Roman" pitchFamily="18" charset="0"/>
              </a:rPr>
              <a:t>(3) a large dependent myocardial territory (&gt; 1/3</a:t>
            </a:r>
            <a:r>
              <a:rPr lang="en-IN" sz="1400" baseline="30000" dirty="0" smtClean="0">
                <a:latin typeface="Times New Roman" pitchFamily="18" charset="0"/>
                <a:cs typeface="Times New Roman" pitchFamily="18" charset="0"/>
              </a:rPr>
              <a:t>rd</a:t>
            </a:r>
            <a:r>
              <a:rPr lang="en-IN" sz="1400" dirty="0" smtClean="0">
                <a:latin typeface="Times New Roman" pitchFamily="18" charset="0"/>
                <a:cs typeface="Times New Roman" pitchFamily="18" charset="0"/>
              </a:rPr>
              <a:t> of total)</a:t>
            </a:r>
          </a:p>
          <a:p>
            <a:pPr marL="457200" lvl="1" indent="0" algn="just">
              <a:lnSpc>
                <a:spcPct val="170000"/>
              </a:lnSpc>
              <a:buNone/>
            </a:pPr>
            <a:r>
              <a:rPr lang="en-IN" sz="1400" dirty="0" smtClean="0">
                <a:latin typeface="Times New Roman" pitchFamily="18" charset="0"/>
                <a:cs typeface="Times New Roman" pitchFamily="18" charset="0"/>
              </a:rPr>
              <a:t>(4) reversible ischemia, as documented by a nuclear stress test.</a:t>
            </a:r>
          </a:p>
          <a:p>
            <a:pPr algn="just">
              <a:lnSpc>
                <a:spcPct val="170000"/>
              </a:lnSpc>
            </a:pPr>
            <a:r>
              <a:rPr lang="en-IN" sz="1600" b="1" dirty="0" smtClean="0">
                <a:solidFill>
                  <a:srgbClr val="00B050"/>
                </a:solidFill>
                <a:latin typeface="Times New Roman" pitchFamily="18" charset="0"/>
                <a:cs typeface="Times New Roman" pitchFamily="18" charset="0"/>
              </a:rPr>
              <a:t>Surgical repair</a:t>
            </a:r>
          </a:p>
          <a:p>
            <a:pPr lvl="1" algn="just">
              <a:lnSpc>
                <a:spcPct val="170000"/>
              </a:lnSpc>
            </a:pPr>
            <a:r>
              <a:rPr lang="en-IN" sz="1400" dirty="0" smtClean="0">
                <a:latin typeface="Times New Roman" pitchFamily="18" charset="0"/>
                <a:cs typeface="Times New Roman" pitchFamily="18" charset="0"/>
              </a:rPr>
              <a:t>Recommended for left-ACAOS that involves a large territory at risk.</a:t>
            </a:r>
          </a:p>
          <a:p>
            <a:pPr lvl="1" algn="just">
              <a:lnSpc>
                <a:spcPct val="170000"/>
              </a:lnSpc>
            </a:pPr>
            <a:r>
              <a:rPr lang="en-US" sz="1400" dirty="0" smtClean="0">
                <a:latin typeface="Times New Roman" pitchFamily="18" charset="0"/>
                <a:cs typeface="Times New Roman" pitchFamily="18" charset="0"/>
              </a:rPr>
              <a:t>Direct </a:t>
            </a:r>
            <a:r>
              <a:rPr lang="en-US" sz="1400" dirty="0" err="1" smtClean="0">
                <a:latin typeface="Times New Roman" pitchFamily="18" charset="0"/>
                <a:cs typeface="Times New Roman" pitchFamily="18" charset="0"/>
              </a:rPr>
              <a:t>reimplantation</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unroofing</a:t>
            </a:r>
            <a:r>
              <a:rPr lang="en-US" sz="1400" dirty="0" smtClean="0">
                <a:latin typeface="Times New Roman" pitchFamily="18" charset="0"/>
                <a:cs typeface="Times New Roman" pitchFamily="18" charset="0"/>
              </a:rPr>
              <a:t> of intramural coronary segment, </a:t>
            </a:r>
            <a:r>
              <a:rPr lang="en-US" sz="1400" dirty="0" err="1" smtClean="0">
                <a:latin typeface="Times New Roman" pitchFamily="18" charset="0"/>
                <a:cs typeface="Times New Roman" pitchFamily="18" charset="0"/>
              </a:rPr>
              <a:t>osteoplasty</a:t>
            </a:r>
            <a:endParaRPr lang="en-IN" sz="14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3"/>
          <a:srcRect/>
          <a:stretch>
            <a:fillRect/>
          </a:stretch>
        </p:blipFill>
        <p:spPr bwMode="auto">
          <a:xfrm>
            <a:off x="457200" y="0"/>
            <a:ext cx="8229600" cy="1438275"/>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srcRect/>
          <a:stretch>
            <a:fillRect/>
          </a:stretch>
        </p:blipFill>
        <p:spPr bwMode="auto">
          <a:xfrm>
            <a:off x="457200" y="1447800"/>
            <a:ext cx="8229600" cy="4391025"/>
          </a:xfrm>
          <a:prstGeom prst="rect">
            <a:avLst/>
          </a:prstGeom>
          <a:noFill/>
          <a:ln w="9525">
            <a:noFill/>
            <a:miter lim="800000"/>
            <a:headEnd/>
            <a:tailEnd/>
          </a:ln>
          <a:effectLst/>
        </p:spPr>
      </p:pic>
      <p:graphicFrame>
        <p:nvGraphicFramePr>
          <p:cNvPr id="6" name="Table 5"/>
          <p:cNvGraphicFramePr>
            <a:graphicFrameLocks noGrp="1"/>
          </p:cNvGraphicFramePr>
          <p:nvPr/>
        </p:nvGraphicFramePr>
        <p:xfrm>
          <a:off x="3429000" y="6492240"/>
          <a:ext cx="1676400" cy="365760"/>
        </p:xfrm>
        <a:graphic>
          <a:graphicData uri="http://schemas.openxmlformats.org/drawingml/2006/table">
            <a:tbl>
              <a:tblPr firstRow="1" bandRow="1">
                <a:tableStyleId>{21E4AEA4-8DFA-4A89-87EB-49C32662AFE0}</a:tableStyleId>
              </a:tblPr>
              <a:tblGrid>
                <a:gridCol w="1676400"/>
              </a:tblGrid>
              <a:tr h="228600">
                <a:tc>
                  <a:txBody>
                    <a:bodyPr/>
                    <a:lstStyle/>
                    <a:p>
                      <a:r>
                        <a:rPr lang="en-US" dirty="0" smtClean="0"/>
                        <a:t>ESC 2020</a:t>
                      </a:r>
                      <a:endParaRPr lang="en-US" dirty="0"/>
                    </a:p>
                  </a:txBody>
                  <a:tcPr/>
                </a:tc>
              </a:tr>
            </a:tbl>
          </a:graphicData>
        </a:graphic>
      </p:graphicFrame>
      <p:sp>
        <p:nvSpPr>
          <p:cNvPr id="7" name="Rectangle 6"/>
          <p:cNvSpPr/>
          <p:nvPr/>
        </p:nvSpPr>
        <p:spPr>
          <a:xfrm>
            <a:off x="228600" y="5867400"/>
            <a:ext cx="8915400" cy="646331"/>
          </a:xfrm>
          <a:prstGeom prst="rect">
            <a:avLst/>
          </a:prstGeom>
        </p:spPr>
        <p:txBody>
          <a:bodyPr wrap="square">
            <a:spAutoFit/>
          </a:bodyPr>
          <a:lstStyle/>
          <a:p>
            <a:r>
              <a:rPr lang="en-US" b="1" dirty="0" smtClean="0">
                <a:solidFill>
                  <a:srgbClr val="FF0000"/>
                </a:solidFill>
              </a:rPr>
              <a:t>High-risk anatomy -</a:t>
            </a:r>
            <a:r>
              <a:rPr lang="en-US" dirty="0" smtClean="0"/>
              <a:t> Intramural or </a:t>
            </a:r>
            <a:r>
              <a:rPr lang="en-US" dirty="0" err="1" smtClean="0"/>
              <a:t>interarterial</a:t>
            </a:r>
            <a:r>
              <a:rPr lang="en-US" dirty="0" smtClean="0"/>
              <a:t> course and orifice anomalies (slit-like orifice, acute-angle take-off, orifice &gt;1 cm above the </a:t>
            </a:r>
            <a:r>
              <a:rPr lang="en-US" dirty="0" err="1" smtClean="0"/>
              <a:t>sinotubular</a:t>
            </a:r>
            <a:r>
              <a:rPr lang="en-US" dirty="0" smtClean="0"/>
              <a:t> junction).</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sz="4000" b="1" dirty="0" smtClean="0">
                <a:solidFill>
                  <a:srgbClr val="7030A0"/>
                </a:solidFill>
              </a:rPr>
              <a:t>SINGLE CORONARY</a:t>
            </a:r>
            <a:endParaRPr lang="en-US" sz="4000" b="1" dirty="0">
              <a:solidFill>
                <a:srgbClr val="7030A0"/>
              </a:solidFill>
            </a:endParaRPr>
          </a:p>
        </p:txBody>
      </p:sp>
      <p:sp>
        <p:nvSpPr>
          <p:cNvPr id="3" name="Content Placeholder 2"/>
          <p:cNvSpPr>
            <a:spLocks noGrp="1"/>
          </p:cNvSpPr>
          <p:nvPr>
            <p:ph idx="1"/>
          </p:nvPr>
        </p:nvSpPr>
        <p:spPr>
          <a:xfrm>
            <a:off x="0" y="990600"/>
            <a:ext cx="3581400" cy="5135563"/>
          </a:xfrm>
        </p:spPr>
        <p:txBody>
          <a:bodyPr>
            <a:normAutofit/>
          </a:bodyPr>
          <a:lstStyle/>
          <a:p>
            <a:pPr algn="just">
              <a:lnSpc>
                <a:spcPct val="150000"/>
              </a:lnSpc>
              <a:buFont typeface="+mj-lt"/>
              <a:buAutoNum type="arabicPeriod"/>
            </a:pPr>
            <a:endParaRPr lang="en-US" sz="1800" dirty="0" smtClean="0">
              <a:latin typeface="Times New Roman" pitchFamily="18" charset="0"/>
              <a:cs typeface="Times New Roman" pitchFamily="18" charset="0"/>
            </a:endParaRPr>
          </a:p>
          <a:p>
            <a:pPr algn="just">
              <a:lnSpc>
                <a:spcPct val="150000"/>
              </a:lnSpc>
              <a:buFont typeface="+mj-lt"/>
              <a:buAutoNum type="arabicPeriod"/>
            </a:pPr>
            <a:r>
              <a:rPr lang="en-US" sz="1800" dirty="0" smtClean="0">
                <a:latin typeface="Times New Roman" pitchFamily="18" charset="0"/>
                <a:cs typeface="Times New Roman" pitchFamily="18" charset="0"/>
              </a:rPr>
              <a:t>A single aortic </a:t>
            </a:r>
            <a:r>
              <a:rPr lang="en-US" sz="1800" dirty="0" err="1" smtClean="0">
                <a:latin typeface="Times New Roman" pitchFamily="18" charset="0"/>
                <a:cs typeface="Times New Roman" pitchFamily="18" charset="0"/>
              </a:rPr>
              <a:t>ostium</a:t>
            </a:r>
            <a:r>
              <a:rPr lang="en-US" sz="1800" dirty="0" smtClean="0">
                <a:latin typeface="Times New Roman" pitchFamily="18" charset="0"/>
                <a:cs typeface="Times New Roman" pitchFamily="18" charset="0"/>
              </a:rPr>
              <a:t> or origination provides for all of the coronary blood flow with no other coronary artery from an ectopic site.</a:t>
            </a:r>
          </a:p>
          <a:p>
            <a:pPr algn="just">
              <a:lnSpc>
                <a:spcPct val="150000"/>
              </a:lnSpc>
              <a:buFont typeface="+mj-lt"/>
              <a:buAutoNum type="arabicPeriod"/>
            </a:pPr>
            <a:r>
              <a:rPr lang="en-US" sz="1800" dirty="0" smtClean="0">
                <a:latin typeface="Times New Roman" pitchFamily="18" charset="0"/>
                <a:cs typeface="Times New Roman" pitchFamily="18" charset="0"/>
              </a:rPr>
              <a:t>Incidence 0.024%.</a:t>
            </a:r>
          </a:p>
          <a:p>
            <a:pPr algn="just">
              <a:lnSpc>
                <a:spcPct val="150000"/>
              </a:lnSpc>
              <a:buFont typeface="+mj-lt"/>
              <a:buAutoNum type="arabicPeriod"/>
            </a:pPr>
            <a:r>
              <a:rPr lang="en-US" sz="1800" dirty="0" smtClean="0">
                <a:latin typeface="Times New Roman" pitchFamily="18" charset="0"/>
                <a:cs typeface="Times New Roman" pitchFamily="18" charset="0"/>
              </a:rPr>
              <a:t>40% associated with cardiac malformations; TOF, TGA, </a:t>
            </a:r>
            <a:r>
              <a:rPr lang="en-US" sz="1800" dirty="0" err="1" smtClean="0">
                <a:latin typeface="Times New Roman" pitchFamily="18" charset="0"/>
                <a:cs typeface="Times New Roman" pitchFamily="18" charset="0"/>
              </a:rPr>
              <a:t>truncus</a:t>
            </a:r>
            <a:r>
              <a:rPr lang="en-US" sz="1800" dirty="0" smtClean="0">
                <a:latin typeface="Times New Roman" pitchFamily="18" charset="0"/>
                <a:cs typeface="Times New Roman" pitchFamily="18" charset="0"/>
              </a:rPr>
              <a:t>, BAV.</a:t>
            </a:r>
          </a:p>
          <a:p>
            <a:pPr algn="just">
              <a:buFont typeface="+mj-lt"/>
              <a:buAutoNum type="arabicPeriod"/>
            </a:pPr>
            <a:endParaRPr lang="en-US" sz="1600" dirty="0" smtClean="0"/>
          </a:p>
          <a:p>
            <a:pPr algn="just">
              <a:buFont typeface="+mj-lt"/>
              <a:buAutoNum type="arabicPeriod"/>
            </a:pPr>
            <a:endParaRPr lang="en-US" sz="1600" dirty="0" smtClean="0"/>
          </a:p>
          <a:p>
            <a:pPr algn="just">
              <a:buFont typeface="+mj-lt"/>
              <a:buAutoNum type="arabicPeriod"/>
            </a:pPr>
            <a:endParaRPr lang="en-US" sz="1600" dirty="0" smtClean="0"/>
          </a:p>
          <a:p>
            <a:pPr algn="just">
              <a:buFont typeface="+mj-lt"/>
              <a:buAutoNum type="arabicPeriod"/>
            </a:pPr>
            <a:endParaRPr lang="en-US" sz="1600" dirty="0" smtClean="0"/>
          </a:p>
          <a:p>
            <a:pPr algn="just">
              <a:buFont typeface="+mj-lt"/>
              <a:buAutoNum type="arabicPeriod"/>
            </a:pPr>
            <a:endParaRPr lang="en-US" sz="1600" dirty="0" smtClean="0"/>
          </a:p>
          <a:p>
            <a:pPr algn="just">
              <a:buFont typeface="+mj-lt"/>
              <a:buAutoNum type="arabicPeriod"/>
            </a:pPr>
            <a:endParaRPr lang="en-US" sz="1600" dirty="0" smtClean="0"/>
          </a:p>
          <a:p>
            <a:pPr algn="just">
              <a:buFont typeface="+mj-lt"/>
              <a:buAutoNum type="arabicPeriod"/>
            </a:pPr>
            <a:endParaRPr lang="en-US" sz="1600" dirty="0" smtClean="0"/>
          </a:p>
          <a:p>
            <a:pPr algn="just">
              <a:buFont typeface="+mj-lt"/>
              <a:buAutoNum type="arabicPeriod"/>
            </a:pPr>
            <a:endParaRPr lang="en-US" sz="1600" dirty="0" smtClean="0"/>
          </a:p>
          <a:p>
            <a:pPr algn="just">
              <a:buFont typeface="+mj-lt"/>
              <a:buAutoNum type="arabicPeriod"/>
            </a:pPr>
            <a:endParaRPr lang="en-US" sz="1600" dirty="0" smtClean="0"/>
          </a:p>
          <a:p>
            <a:pPr algn="just">
              <a:buFont typeface="+mj-lt"/>
              <a:buAutoNum type="arabicPeriod"/>
            </a:pPr>
            <a:endParaRPr lang="en-US" sz="1600" dirty="0"/>
          </a:p>
        </p:txBody>
      </p:sp>
      <p:pic>
        <p:nvPicPr>
          <p:cNvPr id="4" name="Picture 3"/>
          <p:cNvPicPr>
            <a:picLocks noChangeAspect="1"/>
          </p:cNvPicPr>
          <p:nvPr/>
        </p:nvPicPr>
        <p:blipFill>
          <a:blip r:embed="rId2"/>
          <a:stretch>
            <a:fillRect/>
          </a:stretch>
        </p:blipFill>
        <p:spPr>
          <a:xfrm>
            <a:off x="3657600" y="1371600"/>
            <a:ext cx="5486400" cy="4648200"/>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457200" y="304800"/>
            <a:ext cx="3429000" cy="6172200"/>
          </a:xfrm>
          <a:prstGeom prst="rect">
            <a:avLst/>
          </a:prstGeom>
        </p:spPr>
      </p:pic>
      <p:pic>
        <p:nvPicPr>
          <p:cNvPr id="5" name="Picture 4"/>
          <p:cNvPicPr>
            <a:picLocks noChangeAspect="1"/>
          </p:cNvPicPr>
          <p:nvPr/>
        </p:nvPicPr>
        <p:blipFill>
          <a:blip r:embed="rId3"/>
          <a:stretch>
            <a:fillRect/>
          </a:stretch>
        </p:blipFill>
        <p:spPr>
          <a:xfrm>
            <a:off x="4876800" y="304800"/>
            <a:ext cx="3733800" cy="61722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nvPr>
        </p:nvGraphicFramePr>
        <p:xfrm>
          <a:off x="0" y="0"/>
          <a:ext cx="9144000" cy="2834640"/>
        </p:xfrm>
        <a:graphic>
          <a:graphicData uri="http://schemas.openxmlformats.org/drawingml/2006/table">
            <a:tbl>
              <a:tblPr firstRow="1" bandRow="1">
                <a:tableStyleId>{5C22544A-7EE6-4342-B048-85BDC9FD1C3A}</a:tableStyleId>
              </a:tblPr>
              <a:tblGrid>
                <a:gridCol w="9144000"/>
              </a:tblGrid>
              <a:tr h="2773680">
                <a:tc>
                  <a:txBody>
                    <a:bodyPr/>
                    <a:lstStyle/>
                    <a:p>
                      <a:pPr algn="just">
                        <a:lnSpc>
                          <a:spcPct val="150000"/>
                        </a:lnSpc>
                      </a:pPr>
                      <a:r>
                        <a:rPr lang="en-IN" sz="2000" b="1" dirty="0" smtClean="0">
                          <a:solidFill>
                            <a:srgbClr val="FFFF00"/>
                          </a:solidFill>
                          <a:latin typeface="Times New Roman" pitchFamily="18" charset="0"/>
                          <a:cs typeface="Times New Roman" pitchFamily="18" charset="0"/>
                        </a:rPr>
                        <a:t>Basic principle of coronary classification</a:t>
                      </a:r>
                    </a:p>
                    <a:p>
                      <a:pPr algn="just">
                        <a:lnSpc>
                          <a:spcPct val="150000"/>
                        </a:lnSpc>
                      </a:pPr>
                      <a:endParaRPr lang="en-IN" sz="2000" b="0" dirty="0" smtClean="0">
                        <a:solidFill>
                          <a:schemeClr val="bg2">
                            <a:lumMod val="10000"/>
                          </a:schemeClr>
                        </a:solidFill>
                        <a:latin typeface="Times New Roman" pitchFamily="18" charset="0"/>
                        <a:cs typeface="Times New Roman" pitchFamily="18" charset="0"/>
                      </a:endParaRPr>
                    </a:p>
                    <a:p>
                      <a:pPr lvl="1" algn="just">
                        <a:lnSpc>
                          <a:spcPct val="150000"/>
                        </a:lnSpc>
                      </a:pPr>
                      <a:r>
                        <a:rPr lang="en-IN" sz="2000" b="0" dirty="0" smtClean="0">
                          <a:solidFill>
                            <a:schemeClr val="bg2">
                              <a:lumMod val="10000"/>
                            </a:schemeClr>
                          </a:solidFill>
                          <a:latin typeface="Times New Roman" pitchFamily="18" charset="0"/>
                          <a:cs typeface="Times New Roman" pitchFamily="18" charset="0"/>
                        </a:rPr>
                        <a:t>Name of a coronary artery assigned not according to the site of origin or proximal course</a:t>
                      </a:r>
                    </a:p>
                    <a:p>
                      <a:pPr lvl="1" algn="just">
                        <a:lnSpc>
                          <a:spcPct val="150000"/>
                        </a:lnSpc>
                      </a:pPr>
                      <a:r>
                        <a:rPr lang="en-IN" sz="2000" b="0" dirty="0" smtClean="0">
                          <a:solidFill>
                            <a:schemeClr val="bg2">
                              <a:lumMod val="10000"/>
                            </a:schemeClr>
                          </a:solidFill>
                          <a:latin typeface="Times New Roman" pitchFamily="18" charset="0"/>
                          <a:cs typeface="Times New Roman" pitchFamily="18" charset="0"/>
                        </a:rPr>
                        <a:t>But according to the dependent territory.</a:t>
                      </a:r>
                    </a:p>
                    <a:p>
                      <a:pPr algn="just">
                        <a:lnSpc>
                          <a:spcPct val="150000"/>
                        </a:lnSpc>
                      </a:pPr>
                      <a:endParaRPr lang="en-US" sz="2000" b="0" dirty="0">
                        <a:solidFill>
                          <a:schemeClr val="bg2">
                            <a:lumMod val="10000"/>
                          </a:schemeClr>
                        </a:solidFill>
                        <a:latin typeface="Times New Roman" pitchFamily="18" charset="0"/>
                        <a:cs typeface="Times New Roman" pitchFamily="18" charset="0"/>
                      </a:endParaRPr>
                    </a:p>
                  </a:txBody>
                  <a:tcPr/>
                </a:tc>
              </a:tr>
            </a:tbl>
          </a:graphicData>
        </a:graphic>
      </p:graphicFrame>
      <p:graphicFrame>
        <p:nvGraphicFramePr>
          <p:cNvPr id="5" name="Table 4"/>
          <p:cNvGraphicFramePr>
            <a:graphicFrameLocks noGrp="1"/>
          </p:cNvGraphicFramePr>
          <p:nvPr/>
        </p:nvGraphicFramePr>
        <p:xfrm>
          <a:off x="0" y="2286000"/>
          <a:ext cx="9144000" cy="4572000"/>
        </p:xfrm>
        <a:graphic>
          <a:graphicData uri="http://schemas.openxmlformats.org/drawingml/2006/table">
            <a:tbl>
              <a:tblPr firstRow="1" bandRow="1">
                <a:tableStyleId>{93296810-A885-4BE3-A3E7-6D5BEEA58F35}</a:tableStyleId>
              </a:tblPr>
              <a:tblGrid>
                <a:gridCol w="9144000"/>
              </a:tblGrid>
              <a:tr h="4572000">
                <a:tc>
                  <a:txBody>
                    <a:bodyPr/>
                    <a:lstStyle/>
                    <a:p>
                      <a:pPr algn="just">
                        <a:lnSpc>
                          <a:spcPct val="150000"/>
                        </a:lnSpc>
                      </a:pPr>
                      <a:r>
                        <a:rPr lang="en-IN" sz="2000" b="0" dirty="0" smtClean="0">
                          <a:solidFill>
                            <a:schemeClr val="bg2">
                              <a:lumMod val="10000"/>
                            </a:schemeClr>
                          </a:solidFill>
                          <a:latin typeface="Times New Roman" pitchFamily="18" charset="0"/>
                          <a:cs typeface="Times New Roman" pitchFamily="18" charset="0"/>
                        </a:rPr>
                        <a:t>A common proximal trunk, which joins 2 or 3 coronary arteries is named a mixed trunk.</a:t>
                      </a:r>
                    </a:p>
                    <a:p>
                      <a:pPr marL="0" indent="0" algn="just">
                        <a:lnSpc>
                          <a:spcPct val="150000"/>
                        </a:lnSpc>
                        <a:buNone/>
                      </a:pPr>
                      <a:endParaRPr lang="en-IN" sz="2000" b="0" dirty="0" smtClean="0">
                        <a:solidFill>
                          <a:schemeClr val="bg2">
                            <a:lumMod val="10000"/>
                          </a:schemeClr>
                        </a:solidFill>
                        <a:latin typeface="Times New Roman" pitchFamily="18" charset="0"/>
                        <a:cs typeface="Times New Roman" pitchFamily="18" charset="0"/>
                      </a:endParaRPr>
                    </a:p>
                    <a:p>
                      <a:pPr algn="just">
                        <a:lnSpc>
                          <a:spcPct val="150000"/>
                        </a:lnSpc>
                        <a:buFont typeface="Wingdings" pitchFamily="2" charset="2"/>
                        <a:buChar char="Ø"/>
                      </a:pPr>
                      <a:r>
                        <a:rPr lang="en-IN" sz="2000" b="1" dirty="0" smtClean="0">
                          <a:solidFill>
                            <a:srgbClr val="FF0000"/>
                          </a:solidFill>
                          <a:latin typeface="Times New Roman" pitchFamily="18" charset="0"/>
                          <a:cs typeface="Times New Roman" pitchFamily="18" charset="0"/>
                        </a:rPr>
                        <a:t>RCA</a:t>
                      </a:r>
                      <a:r>
                        <a:rPr lang="en-IN" sz="2000" b="0" dirty="0" smtClean="0">
                          <a:solidFill>
                            <a:srgbClr val="FF0000"/>
                          </a:solidFill>
                          <a:latin typeface="Times New Roman" pitchFamily="18" charset="0"/>
                          <a:cs typeface="Times New Roman" pitchFamily="18" charset="0"/>
                        </a:rPr>
                        <a:t> </a:t>
                      </a:r>
                      <a:r>
                        <a:rPr lang="en-IN" sz="2000" b="0" dirty="0" smtClean="0">
                          <a:solidFill>
                            <a:schemeClr val="bg2">
                              <a:lumMod val="10000"/>
                            </a:schemeClr>
                          </a:solidFill>
                          <a:latin typeface="Times New Roman" pitchFamily="18" charset="0"/>
                          <a:cs typeface="Times New Roman" pitchFamily="18" charset="0"/>
                        </a:rPr>
                        <a:t>is the vessel that crosses the right AV groove and provides blood flow to the right ventricular free wall.</a:t>
                      </a:r>
                    </a:p>
                    <a:p>
                      <a:pPr algn="just">
                        <a:lnSpc>
                          <a:spcPct val="150000"/>
                        </a:lnSpc>
                        <a:buFont typeface="Wingdings" pitchFamily="2" charset="2"/>
                        <a:buChar char="Ø"/>
                      </a:pPr>
                      <a:r>
                        <a:rPr lang="en-IN" sz="2000" b="1" dirty="0" smtClean="0">
                          <a:solidFill>
                            <a:srgbClr val="FF0000"/>
                          </a:solidFill>
                          <a:latin typeface="Times New Roman" pitchFamily="18" charset="0"/>
                          <a:cs typeface="Times New Roman" pitchFamily="18" charset="0"/>
                        </a:rPr>
                        <a:t>LAD</a:t>
                      </a:r>
                      <a:r>
                        <a:rPr lang="en-IN" sz="2000" b="0" dirty="0" smtClean="0">
                          <a:solidFill>
                            <a:schemeClr val="bg2">
                              <a:lumMod val="10000"/>
                            </a:schemeClr>
                          </a:solidFill>
                          <a:latin typeface="Times New Roman" pitchFamily="18" charset="0"/>
                          <a:cs typeface="Times New Roman" pitchFamily="18" charset="0"/>
                        </a:rPr>
                        <a:t> is the vessel that courses the anterior IV groove and provides blood flow to the anterior </a:t>
                      </a:r>
                      <a:r>
                        <a:rPr lang="en-IN" sz="2000" b="0" dirty="0" err="1" smtClean="0">
                          <a:solidFill>
                            <a:schemeClr val="bg2">
                              <a:lumMod val="10000"/>
                            </a:schemeClr>
                          </a:solidFill>
                          <a:latin typeface="Times New Roman" pitchFamily="18" charset="0"/>
                          <a:cs typeface="Times New Roman" pitchFamily="18" charset="0"/>
                        </a:rPr>
                        <a:t>interventricular</a:t>
                      </a:r>
                      <a:r>
                        <a:rPr lang="en-IN" sz="2000" b="0" dirty="0" smtClean="0">
                          <a:solidFill>
                            <a:schemeClr val="bg2">
                              <a:lumMod val="10000"/>
                            </a:schemeClr>
                          </a:solidFill>
                          <a:latin typeface="Times New Roman" pitchFamily="18" charset="0"/>
                          <a:cs typeface="Times New Roman" pitchFamily="18" charset="0"/>
                        </a:rPr>
                        <a:t> septum.</a:t>
                      </a:r>
                    </a:p>
                    <a:p>
                      <a:pPr algn="just">
                        <a:lnSpc>
                          <a:spcPct val="150000"/>
                        </a:lnSpc>
                        <a:buFont typeface="Wingdings" pitchFamily="2" charset="2"/>
                        <a:buChar char="Ø"/>
                      </a:pPr>
                      <a:r>
                        <a:rPr lang="en-IN" sz="2000" b="1" dirty="0" smtClean="0">
                          <a:solidFill>
                            <a:srgbClr val="FF0000"/>
                          </a:solidFill>
                          <a:latin typeface="Times New Roman" pitchFamily="18" charset="0"/>
                          <a:cs typeface="Times New Roman" pitchFamily="18" charset="0"/>
                        </a:rPr>
                        <a:t>LCX</a:t>
                      </a:r>
                      <a:r>
                        <a:rPr lang="en-IN" sz="2000" b="1" dirty="0" smtClean="0">
                          <a:solidFill>
                            <a:schemeClr val="bg2">
                              <a:lumMod val="10000"/>
                            </a:schemeClr>
                          </a:solidFill>
                          <a:latin typeface="Times New Roman" pitchFamily="18" charset="0"/>
                          <a:cs typeface="Times New Roman" pitchFamily="18" charset="0"/>
                        </a:rPr>
                        <a:t> </a:t>
                      </a:r>
                      <a:r>
                        <a:rPr lang="en-IN" sz="2000" b="0" dirty="0" smtClean="0">
                          <a:solidFill>
                            <a:schemeClr val="bg2">
                              <a:lumMod val="10000"/>
                            </a:schemeClr>
                          </a:solidFill>
                          <a:latin typeface="Times New Roman" pitchFamily="18" charset="0"/>
                          <a:cs typeface="Times New Roman" pitchFamily="18" charset="0"/>
                        </a:rPr>
                        <a:t>is the vessel that courses the left AV groove and provides blood flow to the free wall of the left ventricle, on the obtuse margin of the heart.</a:t>
                      </a:r>
                    </a:p>
                    <a:p>
                      <a:pPr algn="just">
                        <a:lnSpc>
                          <a:spcPct val="150000"/>
                        </a:lnSpc>
                      </a:pPr>
                      <a:endParaRPr lang="en-US" sz="2000" b="0" dirty="0">
                        <a:solidFill>
                          <a:schemeClr val="bg2">
                            <a:lumMod val="10000"/>
                          </a:schemeClr>
                        </a:solidFill>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pPr algn="just">
              <a:lnSpc>
                <a:spcPct val="200000"/>
              </a:lnSpc>
            </a:pPr>
            <a:r>
              <a:rPr lang="en-US" sz="2000" dirty="0" smtClean="0">
                <a:latin typeface="Times New Roman" pitchFamily="18" charset="0"/>
                <a:cs typeface="Times New Roman" pitchFamily="18" charset="0"/>
              </a:rPr>
              <a:t>Coronary blood flow is not affected unless congenital or acquired obstructive disease is present in the proximal trunk.</a:t>
            </a:r>
          </a:p>
          <a:p>
            <a:pPr algn="just">
              <a:lnSpc>
                <a:spcPct val="200000"/>
              </a:lnSpc>
            </a:pPr>
            <a:r>
              <a:rPr lang="en-US" sz="2000" dirty="0" smtClean="0">
                <a:latin typeface="Times New Roman" pitchFamily="18" charset="0"/>
                <a:cs typeface="Times New Roman" pitchFamily="18" charset="0"/>
              </a:rPr>
              <a:t>Incidence of atherosclerotic disease not increased in the mixed trunk.</a:t>
            </a:r>
          </a:p>
          <a:p>
            <a:pPr algn="just">
              <a:lnSpc>
                <a:spcPct val="200000"/>
              </a:lnSpc>
            </a:pPr>
            <a:r>
              <a:rPr lang="en-US" sz="2000" dirty="0" smtClean="0">
                <a:latin typeface="Times New Roman" pitchFamily="18" charset="0"/>
                <a:cs typeface="Times New Roman" pitchFamily="18" charset="0"/>
              </a:rPr>
              <a:t>An ectopic single coronary </a:t>
            </a:r>
            <a:r>
              <a:rPr lang="en-US" sz="2000" dirty="0" err="1" smtClean="0">
                <a:latin typeface="Times New Roman" pitchFamily="18" charset="0"/>
                <a:cs typeface="Times New Roman" pitchFamily="18" charset="0"/>
              </a:rPr>
              <a:t>ostium</a:t>
            </a:r>
            <a:r>
              <a:rPr lang="en-US" sz="2000" dirty="0" smtClean="0">
                <a:latin typeface="Times New Roman" pitchFamily="18" charset="0"/>
                <a:cs typeface="Times New Roman" pitchFamily="18" charset="0"/>
              </a:rPr>
              <a:t> more susceptible to congenital or acquired obstructive disease.</a:t>
            </a:r>
          </a:p>
          <a:p>
            <a:pPr algn="just">
              <a:lnSpc>
                <a:spcPct val="200000"/>
              </a:lnSpc>
            </a:pPr>
            <a:r>
              <a:rPr lang="en-US" sz="2000" b="1" dirty="0" smtClean="0">
                <a:latin typeface="Times New Roman" pitchFamily="18" charset="0"/>
                <a:cs typeface="Times New Roman" pitchFamily="18" charset="0"/>
              </a:rPr>
              <a:t>Coronary angioplasty of the common trunk contraindicated</a:t>
            </a:r>
            <a:r>
              <a:rPr lang="en-US" sz="2000" dirty="0" smtClean="0">
                <a:latin typeface="Times New Roman" pitchFamily="18" charset="0"/>
                <a:cs typeface="Times New Roman" pitchFamily="18" charset="0"/>
              </a:rPr>
              <a:t>.</a:t>
            </a:r>
          </a:p>
          <a:p>
            <a:pPr algn="just">
              <a:lnSpc>
                <a:spcPct val="200000"/>
              </a:lnSpc>
            </a:pPr>
            <a:r>
              <a:rPr lang="en-US" sz="2000" dirty="0" smtClean="0">
                <a:latin typeface="Times New Roman" pitchFamily="18" charset="0"/>
                <a:cs typeface="Times New Roman" pitchFamily="18" charset="0"/>
              </a:rPr>
              <a:t>CABG: </a:t>
            </a:r>
            <a:r>
              <a:rPr lang="en-US" sz="2000" b="1" dirty="0" smtClean="0">
                <a:latin typeface="Times New Roman" pitchFamily="18" charset="0"/>
                <a:cs typeface="Times New Roman" pitchFamily="18" charset="0"/>
              </a:rPr>
              <a:t>arterial grafts </a:t>
            </a:r>
            <a:r>
              <a:rPr lang="en-US" sz="2000" dirty="0" smtClean="0">
                <a:latin typeface="Times New Roman" pitchFamily="18" charset="0"/>
                <a:cs typeface="Times New Roman" pitchFamily="18" charset="0"/>
              </a:rPr>
              <a:t>preferred </a:t>
            </a:r>
          </a:p>
          <a:p>
            <a:pPr lvl="1" algn="just">
              <a:lnSpc>
                <a:spcPct val="200000"/>
              </a:lnSpc>
            </a:pPr>
            <a:r>
              <a:rPr lang="en-US" sz="1800" dirty="0" smtClean="0">
                <a:latin typeface="Times New Roman" pitchFamily="18" charset="0"/>
                <a:cs typeface="Times New Roman" pitchFamily="18" charset="0"/>
              </a:rPr>
              <a:t>Provide long lasting conduits.</a:t>
            </a:r>
          </a:p>
          <a:p>
            <a:pPr lvl="1" algn="just">
              <a:lnSpc>
                <a:spcPct val="200000"/>
              </a:lnSpc>
              <a:buNone/>
            </a:pPr>
            <a:endParaRPr lang="en-US" sz="1800" dirty="0" smtClean="0">
              <a:latin typeface="Times New Roman" pitchFamily="18" charset="0"/>
              <a:cs typeface="Times New Roman" pitchFamily="18" charset="0"/>
            </a:endParaRPr>
          </a:p>
          <a:p>
            <a:pPr lvl="1" algn="just">
              <a:lnSpc>
                <a:spcPct val="200000"/>
              </a:lnSpc>
            </a:pPr>
            <a:endParaRPr lang="en-IN" sz="1800" dirty="0" smtClean="0">
              <a:latin typeface="Times New Roman" pitchFamily="18" charset="0"/>
              <a:cs typeface="Times New Roman" pitchFamily="18" charset="0"/>
            </a:endParaRPr>
          </a:p>
          <a:p>
            <a:pPr algn="just">
              <a:lnSpc>
                <a:spcPct val="200000"/>
              </a:lnSpc>
              <a:buNone/>
            </a:pP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2400"/>
          </a:p>
        </p:txBody>
      </p:sp>
      <p:pic>
        <p:nvPicPr>
          <p:cNvPr id="96258" name="Picture 2"/>
          <p:cNvPicPr>
            <a:picLocks noGrp="1" noChangeAspect="1" noChangeArrowheads="1"/>
          </p:cNvPicPr>
          <p:nvPr>
            <p:ph idx="1"/>
          </p:nvPr>
        </p:nvPicPr>
        <p:blipFill>
          <a:blip r:embed="rId2"/>
          <a:srcRect/>
          <a:stretch>
            <a:fillRect/>
          </a:stretch>
        </p:blipFill>
        <p:spPr bwMode="auto">
          <a:xfrm>
            <a:off x="0" y="1371600"/>
            <a:ext cx="4654511" cy="4525963"/>
          </a:xfrm>
          <a:prstGeom prst="rect">
            <a:avLst/>
          </a:prstGeom>
          <a:noFill/>
          <a:ln w="9525">
            <a:noFill/>
            <a:miter lim="800000"/>
            <a:headEnd/>
            <a:tailEnd/>
          </a:ln>
          <a:effectLst/>
        </p:spPr>
      </p:pic>
      <p:pic>
        <p:nvPicPr>
          <p:cNvPr id="96259" name="Picture 3"/>
          <p:cNvPicPr>
            <a:picLocks noChangeAspect="1" noChangeArrowheads="1"/>
          </p:cNvPicPr>
          <p:nvPr/>
        </p:nvPicPr>
        <p:blipFill>
          <a:blip r:embed="rId3"/>
          <a:srcRect/>
          <a:stretch>
            <a:fillRect/>
          </a:stretch>
        </p:blipFill>
        <p:spPr bwMode="auto">
          <a:xfrm>
            <a:off x="4648200" y="1447800"/>
            <a:ext cx="4495800" cy="4419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Content Placeholder 3" descr="SINGLE CORONARY ARTERY.jpg"/>
          <p:cNvPicPr>
            <a:picLocks noGrp="1" noChangeAspect="1"/>
          </p:cNvPicPr>
          <p:nvPr>
            <p:ph idx="1"/>
          </p:nvPr>
        </p:nvPicPr>
        <p:blipFill>
          <a:blip r:embed="rId3"/>
          <a:stretch>
            <a:fillRect/>
          </a:stretch>
        </p:blipFill>
        <p:spPr>
          <a:xfrm>
            <a:off x="228600" y="0"/>
            <a:ext cx="8610600" cy="6858000"/>
          </a:xfr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INGLE CORONARY ARTERY.jpg AORTOGRAM.jpg"/>
          <p:cNvPicPr>
            <a:picLocks noGrp="1" noChangeAspect="1"/>
          </p:cNvPicPr>
          <p:nvPr>
            <p:ph idx="1"/>
          </p:nvPr>
        </p:nvPicPr>
        <p:blipFill>
          <a:blip r:embed="rId2"/>
          <a:stretch>
            <a:fillRect/>
          </a:stretch>
        </p:blipFill>
        <p:spPr>
          <a:xfrm>
            <a:off x="0" y="228600"/>
            <a:ext cx="9144000" cy="4844256"/>
          </a:xfrm>
        </p:spPr>
      </p:pic>
      <p:sp>
        <p:nvSpPr>
          <p:cNvPr id="5" name="Rectangle 4"/>
          <p:cNvSpPr/>
          <p:nvPr/>
        </p:nvSpPr>
        <p:spPr>
          <a:xfrm>
            <a:off x="0" y="5486400"/>
            <a:ext cx="9144000" cy="1477328"/>
          </a:xfrm>
          <a:prstGeom prst="rect">
            <a:avLst/>
          </a:prstGeom>
        </p:spPr>
        <p:txBody>
          <a:bodyPr wrap="square">
            <a:spAutoFit/>
          </a:bodyPr>
          <a:lstStyle/>
          <a:p>
            <a:r>
              <a:rPr lang="en-US" dirty="0" smtClean="0"/>
              <a:t> A: </a:t>
            </a:r>
            <a:r>
              <a:rPr lang="en-US" dirty="0" err="1" smtClean="0"/>
              <a:t>Supravalvular</a:t>
            </a:r>
            <a:r>
              <a:rPr lang="en-US" dirty="0" smtClean="0"/>
              <a:t> </a:t>
            </a:r>
            <a:r>
              <a:rPr lang="en-US" dirty="0" err="1" smtClean="0"/>
              <a:t>aortogram</a:t>
            </a:r>
            <a:r>
              <a:rPr lang="en-US" dirty="0" smtClean="0"/>
              <a:t> in left anterior oblique projection illustrating a single origin of the coronary arteries originating from the right sinus of </a:t>
            </a:r>
            <a:r>
              <a:rPr lang="en-US" dirty="0" err="1" smtClean="0"/>
              <a:t>Valsalva</a:t>
            </a:r>
            <a:r>
              <a:rPr lang="en-US" dirty="0" smtClean="0"/>
              <a:t> (Lipton R-IIA); B: Selective coronary angiography frame in left anterior oblique view showing a single coronary artery from the right sinus of </a:t>
            </a:r>
            <a:r>
              <a:rPr lang="en-US" dirty="0" err="1" smtClean="0"/>
              <a:t>Valsalva</a:t>
            </a:r>
            <a:r>
              <a:rPr lang="en-US" dirty="0" smtClean="0"/>
              <a:t>. </a:t>
            </a:r>
            <a:r>
              <a:rPr lang="en-US" dirty="0" err="1" smtClean="0"/>
              <a:t>Cx</a:t>
            </a:r>
            <a:r>
              <a:rPr lang="en-US" dirty="0" smtClean="0"/>
              <a:t>: Circumflex artery; LAD: Left anterior descending; RCA: Right coronary artery.</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Ectopic Coronary </a:t>
            </a:r>
            <a:r>
              <a:rPr lang="en-US" dirty="0" err="1" smtClean="0"/>
              <a:t>Ostium</a:t>
            </a:r>
            <a:r>
              <a:rPr lang="en-US" dirty="0" smtClean="0"/>
              <a:t> in NCS </a:t>
            </a:r>
            <a:br>
              <a:rPr lang="en-US" dirty="0" smtClean="0"/>
            </a:br>
            <a:endParaRPr lang="en-US" dirty="0"/>
          </a:p>
        </p:txBody>
      </p:sp>
      <p:sp>
        <p:nvSpPr>
          <p:cNvPr id="3" name="Content Placeholder 2"/>
          <p:cNvSpPr>
            <a:spLocks noGrp="1"/>
          </p:cNvSpPr>
          <p:nvPr>
            <p:ph idx="1"/>
          </p:nvPr>
        </p:nvSpPr>
        <p:spPr>
          <a:xfrm>
            <a:off x="457200" y="1600200"/>
            <a:ext cx="4343400" cy="4953000"/>
          </a:xfrm>
        </p:spPr>
        <p:txBody>
          <a:bodyPr>
            <a:noAutofit/>
          </a:bodyPr>
          <a:lstStyle/>
          <a:p>
            <a:pPr algn="just">
              <a:lnSpc>
                <a:spcPct val="150000"/>
              </a:lnSpc>
            </a:pPr>
            <a:r>
              <a:rPr lang="en-US" sz="1600" dirty="0" smtClean="0">
                <a:latin typeface="Times New Roman" pitchFamily="18" charset="0"/>
                <a:cs typeface="Times New Roman" pitchFamily="18" charset="0"/>
              </a:rPr>
              <a:t>Benign anomaly</a:t>
            </a:r>
          </a:p>
          <a:p>
            <a:pPr algn="just">
              <a:lnSpc>
                <a:spcPct val="150000"/>
              </a:lnSpc>
            </a:pPr>
            <a:r>
              <a:rPr lang="en-US" sz="1600" dirty="0" smtClean="0">
                <a:latin typeface="Times New Roman" pitchFamily="18" charset="0"/>
                <a:cs typeface="Times New Roman" pitchFamily="18" charset="0"/>
              </a:rPr>
              <a:t>Most commonly involves LCA </a:t>
            </a:r>
            <a:r>
              <a:rPr lang="en-US" sz="1600" dirty="0" err="1" smtClean="0">
                <a:latin typeface="Times New Roman" pitchFamily="18" charset="0"/>
                <a:cs typeface="Times New Roman" pitchFamily="18" charset="0"/>
              </a:rPr>
              <a:t>ostium</a:t>
            </a:r>
            <a:endParaRPr lang="en-US" sz="1600" dirty="0" smtClean="0">
              <a:latin typeface="Times New Roman" pitchFamily="18" charset="0"/>
              <a:cs typeface="Times New Roman" pitchFamily="18" charset="0"/>
            </a:endParaRPr>
          </a:p>
          <a:p>
            <a:pPr algn="just">
              <a:lnSpc>
                <a:spcPct val="150000"/>
              </a:lnSpc>
            </a:pPr>
            <a:r>
              <a:rPr lang="en-US" sz="1600" dirty="0" smtClean="0">
                <a:latin typeface="Times New Roman" pitchFamily="18" charset="0"/>
                <a:cs typeface="Times New Roman" pitchFamily="18" charset="0"/>
              </a:rPr>
              <a:t>Difficult </a:t>
            </a:r>
            <a:r>
              <a:rPr lang="en-US" sz="1600" dirty="0" err="1" smtClean="0">
                <a:latin typeface="Times New Roman" pitchFamily="18" charset="0"/>
                <a:cs typeface="Times New Roman" pitchFamily="18" charset="0"/>
              </a:rPr>
              <a:t>cannulation</a:t>
            </a:r>
            <a:r>
              <a:rPr lang="en-US" sz="1600" dirty="0" smtClean="0">
                <a:latin typeface="Times New Roman" pitchFamily="18" charset="0"/>
                <a:cs typeface="Times New Roman" pitchFamily="18" charset="0"/>
              </a:rPr>
              <a:t>- unexpected </a:t>
            </a:r>
            <a:r>
              <a:rPr lang="en-US" sz="1600" dirty="0" err="1" smtClean="0">
                <a:latin typeface="Times New Roman" pitchFamily="18" charset="0"/>
                <a:cs typeface="Times New Roman" pitchFamily="18" charset="0"/>
              </a:rPr>
              <a:t>location,tangential</a:t>
            </a:r>
            <a:r>
              <a:rPr lang="en-US" sz="1600" dirty="0" smtClean="0">
                <a:latin typeface="Times New Roman" pitchFamily="18" charset="0"/>
                <a:cs typeface="Times New Roman" pitchFamily="18" charset="0"/>
              </a:rPr>
              <a:t> or </a:t>
            </a:r>
            <a:r>
              <a:rPr lang="en-US" sz="1600" dirty="0" err="1" smtClean="0">
                <a:latin typeface="Times New Roman" pitchFamily="18" charset="0"/>
                <a:cs typeface="Times New Roman" pitchFamily="18" charset="0"/>
              </a:rPr>
              <a:t>slitlike</a:t>
            </a:r>
            <a:r>
              <a:rPr lang="en-US" sz="1600" dirty="0" smtClean="0">
                <a:latin typeface="Times New Roman" pitchFamily="18" charset="0"/>
                <a:cs typeface="Times New Roman" pitchFamily="18" charset="0"/>
              </a:rPr>
              <a:t> nature</a:t>
            </a:r>
          </a:p>
          <a:p>
            <a:pPr algn="just">
              <a:lnSpc>
                <a:spcPct val="150000"/>
              </a:lnSpc>
            </a:pPr>
            <a:r>
              <a:rPr lang="en-US" sz="1600" dirty="0" smtClean="0">
                <a:latin typeface="Times New Roman" pitchFamily="18" charset="0"/>
                <a:cs typeface="Times New Roman" pitchFamily="18" charset="0"/>
              </a:rPr>
              <a:t>Nonselective angiography-longer than usual LMCA</a:t>
            </a:r>
          </a:p>
          <a:p>
            <a:pPr algn="just">
              <a:lnSpc>
                <a:spcPct val="150000"/>
              </a:lnSpc>
            </a:pPr>
            <a:r>
              <a:rPr lang="en-US" sz="1600" dirty="0" smtClean="0">
                <a:latin typeface="Times New Roman" pitchFamily="18" charset="0"/>
                <a:cs typeface="Times New Roman" pitchFamily="18" charset="0"/>
              </a:rPr>
              <a:t>RAO and straight lateral projections are most useful</a:t>
            </a:r>
          </a:p>
          <a:p>
            <a:pPr algn="just">
              <a:lnSpc>
                <a:spcPct val="150000"/>
              </a:lnSpc>
            </a:pPr>
            <a:r>
              <a:rPr lang="en-US" sz="1600" dirty="0" smtClean="0">
                <a:latin typeface="Times New Roman" pitchFamily="18" charset="0"/>
                <a:cs typeface="Times New Roman" pitchFamily="18" charset="0"/>
              </a:rPr>
              <a:t>For selective catheterization </a:t>
            </a:r>
            <a:r>
              <a:rPr lang="en-US" sz="1600" dirty="0" err="1" smtClean="0">
                <a:latin typeface="Times New Roman" pitchFamily="18" charset="0"/>
                <a:cs typeface="Times New Roman" pitchFamily="18" charset="0"/>
              </a:rPr>
              <a:t>Amplatz</a:t>
            </a:r>
            <a:r>
              <a:rPr lang="en-US" sz="1600" dirty="0" smtClean="0">
                <a:latin typeface="Times New Roman" pitchFamily="18" charset="0"/>
                <a:cs typeface="Times New Roman" pitchFamily="18" charset="0"/>
              </a:rPr>
              <a:t> or Multipurpose curved catheters offer best chance of success</a:t>
            </a:r>
          </a:p>
          <a:p>
            <a:pPr marL="0" indent="0" algn="just">
              <a:lnSpc>
                <a:spcPct val="150000"/>
              </a:lnSpc>
              <a:buNone/>
            </a:pPr>
            <a:endParaRPr lang="en-IN" sz="1600" dirty="0" smtClean="0">
              <a:latin typeface="Times New Roman" pitchFamily="18" charset="0"/>
              <a:cs typeface="Times New Roman" pitchFamily="18" charset="0"/>
            </a:endParaRPr>
          </a:p>
          <a:p>
            <a:pPr algn="just">
              <a:lnSpc>
                <a:spcPct val="150000"/>
              </a:lnSpc>
            </a:pPr>
            <a:endParaRPr lang="en-US" sz="1600" dirty="0">
              <a:latin typeface="Times New Roman" pitchFamily="18" charset="0"/>
              <a:cs typeface="Times New Roman" pitchFamily="18" charset="0"/>
            </a:endParaRPr>
          </a:p>
        </p:txBody>
      </p:sp>
      <p:pic>
        <p:nvPicPr>
          <p:cNvPr id="4" name="Content Placeholder 7" descr="F1.medium.gif"/>
          <p:cNvPicPr>
            <a:picLocks noChangeAspect="1"/>
          </p:cNvPicPr>
          <p:nvPr/>
        </p:nvPicPr>
        <p:blipFill>
          <a:blip r:embed="rId2" cstate="print"/>
          <a:stretch>
            <a:fillRect/>
          </a:stretch>
        </p:blipFill>
        <p:spPr>
          <a:xfrm>
            <a:off x="5486400" y="1981200"/>
            <a:ext cx="36576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latin typeface="Times New Roman" pitchFamily="18" charset="0"/>
                <a:cs typeface="Times New Roman" pitchFamily="18" charset="0"/>
              </a:rPr>
              <a:t>Ectopic Coronary </a:t>
            </a:r>
            <a:r>
              <a:rPr lang="en-US" sz="3200" dirty="0" err="1" smtClean="0">
                <a:latin typeface="Times New Roman" pitchFamily="18" charset="0"/>
                <a:cs typeface="Times New Roman" pitchFamily="18" charset="0"/>
              </a:rPr>
              <a:t>Ostium</a:t>
            </a:r>
            <a:r>
              <a:rPr lang="en-US" sz="3200" dirty="0" smtClean="0">
                <a:latin typeface="Times New Roman" pitchFamily="18" charset="0"/>
                <a:cs typeface="Times New Roman" pitchFamily="18" charset="0"/>
              </a:rPr>
              <a:t> Arising Outside the Aortic Root(Ascending Aorta)</a:t>
            </a:r>
            <a:r>
              <a:rPr lang="en-US" sz="3200" dirty="0" smtClean="0">
                <a:solidFill>
                  <a:srgbClr val="C00000"/>
                </a:solidFill>
                <a:latin typeface="Times New Roman" pitchFamily="18" charset="0"/>
                <a:cs typeface="Times New Roman" pitchFamily="18" charset="0"/>
              </a:rPr>
              <a:t/>
            </a:r>
            <a:br>
              <a:rPr lang="en-US" sz="3200" dirty="0" smtClean="0">
                <a:solidFill>
                  <a:srgbClr val="C00000"/>
                </a:solidFill>
                <a:latin typeface="Times New Roman" pitchFamily="18" charset="0"/>
                <a:cs typeface="Times New Roman" pitchFamily="18" charset="0"/>
              </a:rPr>
            </a:br>
            <a:endParaRPr lang="en-US" sz="3200" dirty="0">
              <a:latin typeface="Times New Roman" pitchFamily="18" charset="0"/>
              <a:cs typeface="Times New Roman" pitchFamily="18" charset="0"/>
            </a:endParaRPr>
          </a:p>
        </p:txBody>
      </p:sp>
      <p:sp>
        <p:nvSpPr>
          <p:cNvPr id="3" name="Content Placeholder 2"/>
          <p:cNvSpPr>
            <a:spLocks noGrp="1"/>
          </p:cNvSpPr>
          <p:nvPr>
            <p:ph sz="half" idx="1"/>
          </p:nvPr>
        </p:nvSpPr>
        <p:spPr/>
        <p:txBody>
          <a:bodyPr>
            <a:normAutofit/>
          </a:bodyPr>
          <a:lstStyle/>
          <a:p>
            <a:pPr marL="0" indent="0" algn="just">
              <a:lnSpc>
                <a:spcPct val="150000"/>
              </a:lnSpc>
              <a:buNone/>
            </a:pPr>
            <a:endParaRPr lang="en-US" sz="1800" dirty="0" smtClean="0">
              <a:solidFill>
                <a:srgbClr val="C00000"/>
              </a:solidFill>
              <a:latin typeface="Times New Roman" pitchFamily="18" charset="0"/>
              <a:cs typeface="Times New Roman" pitchFamily="18" charset="0"/>
            </a:endParaRPr>
          </a:p>
          <a:p>
            <a:pPr algn="just">
              <a:lnSpc>
                <a:spcPct val="150000"/>
              </a:lnSpc>
            </a:pPr>
            <a:r>
              <a:rPr lang="en-US" sz="1800" dirty="0" smtClean="0">
                <a:latin typeface="Times New Roman" pitchFamily="18" charset="0"/>
                <a:cs typeface="Times New Roman" pitchFamily="18" charset="0"/>
              </a:rPr>
              <a:t>Usually involves anterior/left surface of aorta</a:t>
            </a:r>
          </a:p>
          <a:p>
            <a:pPr algn="just">
              <a:lnSpc>
                <a:spcPct val="150000"/>
              </a:lnSpc>
            </a:pPr>
            <a:r>
              <a:rPr lang="en-US" sz="1800" dirty="0" smtClean="0">
                <a:latin typeface="Times New Roman" pitchFamily="18" charset="0"/>
                <a:cs typeface="Times New Roman" pitchFamily="18" charset="0"/>
              </a:rPr>
              <a:t>Frequently have </a:t>
            </a:r>
            <a:r>
              <a:rPr lang="en-US" sz="1800" b="1" dirty="0" smtClean="0">
                <a:latin typeface="Times New Roman" pitchFamily="18" charset="0"/>
                <a:cs typeface="Times New Roman" pitchFamily="18" charset="0"/>
              </a:rPr>
              <a:t>slit like orifices and tangential</a:t>
            </a:r>
            <a:r>
              <a:rPr lang="en-US" sz="1800" dirty="0" smtClean="0">
                <a:latin typeface="Times New Roman" pitchFamily="18" charset="0"/>
                <a:cs typeface="Times New Roman" pitchFamily="18" charset="0"/>
              </a:rPr>
              <a:t> proximal course along aortic wall</a:t>
            </a:r>
          </a:p>
          <a:p>
            <a:pPr algn="just">
              <a:lnSpc>
                <a:spcPct val="150000"/>
              </a:lnSpc>
            </a:pPr>
            <a:r>
              <a:rPr lang="en-US" sz="1800" b="1" dirty="0" smtClean="0">
                <a:latin typeface="Times New Roman" pitchFamily="18" charset="0"/>
                <a:cs typeface="Times New Roman" pitchFamily="18" charset="0"/>
              </a:rPr>
              <a:t>RCA</a:t>
            </a:r>
            <a:r>
              <a:rPr lang="en-US" sz="1800" dirty="0" smtClean="0">
                <a:latin typeface="Times New Roman" pitchFamily="18" charset="0"/>
                <a:cs typeface="Times New Roman" pitchFamily="18" charset="0"/>
              </a:rPr>
              <a:t> is most frequent ectopic artery.</a:t>
            </a:r>
          </a:p>
          <a:p>
            <a:pPr algn="just">
              <a:lnSpc>
                <a:spcPct val="150000"/>
              </a:lnSpc>
            </a:pPr>
            <a:r>
              <a:rPr lang="en-US" sz="1800" dirty="0" smtClean="0">
                <a:latin typeface="Times New Roman" pitchFamily="18" charset="0"/>
                <a:cs typeface="Times New Roman" pitchFamily="18" charset="0"/>
              </a:rPr>
              <a:t>Predisposed to more </a:t>
            </a:r>
            <a:r>
              <a:rPr lang="en-US" sz="1800" b="1" dirty="0" smtClean="0">
                <a:latin typeface="Times New Roman" pitchFamily="18" charset="0"/>
                <a:cs typeface="Times New Roman" pitchFamily="18" charset="0"/>
              </a:rPr>
              <a:t>atherosclerosis</a:t>
            </a:r>
            <a:r>
              <a:rPr lang="en-US" sz="1800" dirty="0" smtClean="0">
                <a:latin typeface="Times New Roman" pitchFamily="18" charset="0"/>
                <a:cs typeface="Times New Roman" pitchFamily="18" charset="0"/>
              </a:rPr>
              <a:t>.</a:t>
            </a:r>
          </a:p>
          <a:p>
            <a:pPr algn="just">
              <a:lnSpc>
                <a:spcPct val="150000"/>
              </a:lnSpc>
            </a:pPr>
            <a:r>
              <a:rPr lang="en-US" sz="1800" dirty="0" smtClean="0">
                <a:latin typeface="Times New Roman" pitchFamily="18" charset="0"/>
                <a:cs typeface="Times New Roman" pitchFamily="18" charset="0"/>
              </a:rPr>
              <a:t>Association with Congenital aortic valve anomalies</a:t>
            </a:r>
          </a:p>
          <a:p>
            <a:pPr algn="just">
              <a:lnSpc>
                <a:spcPct val="150000"/>
              </a:lnSpc>
            </a:pPr>
            <a:endParaRPr lang="en-IN" sz="1800" dirty="0" smtClean="0">
              <a:latin typeface="Times New Roman" pitchFamily="18" charset="0"/>
              <a:cs typeface="Times New Roman" pitchFamily="18" charset="0"/>
            </a:endParaRPr>
          </a:p>
          <a:p>
            <a:pPr algn="just">
              <a:lnSpc>
                <a:spcPct val="150000"/>
              </a:lnSpc>
            </a:pPr>
            <a:endParaRPr lang="en-US" sz="1800" dirty="0">
              <a:latin typeface="Times New Roman" pitchFamily="18" charset="0"/>
              <a:cs typeface="Times New Roman" pitchFamily="18" charset="0"/>
            </a:endParaRPr>
          </a:p>
        </p:txBody>
      </p:sp>
      <p:pic>
        <p:nvPicPr>
          <p:cNvPr id="4098" name="Picture 2"/>
          <p:cNvPicPr>
            <a:picLocks noGrp="1" noChangeAspect="1" noChangeArrowheads="1"/>
          </p:cNvPicPr>
          <p:nvPr>
            <p:ph sz="half" idx="2"/>
          </p:nvPr>
        </p:nvPicPr>
        <p:blipFill>
          <a:blip r:embed="rId2"/>
          <a:srcRect/>
          <a:stretch>
            <a:fillRect/>
          </a:stretch>
        </p:blipFill>
        <p:spPr bwMode="auto">
          <a:xfrm>
            <a:off x="4495800" y="1905000"/>
            <a:ext cx="4648200" cy="4495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marL="0" indent="0"/>
            <a:r>
              <a:rPr lang="en-IN" sz="6000" b="1" dirty="0" smtClean="0">
                <a:solidFill>
                  <a:srgbClr val="7030A0"/>
                </a:solidFill>
              </a:rPr>
              <a:t/>
            </a:r>
            <a:br>
              <a:rPr lang="en-IN" sz="6000" b="1" dirty="0" smtClean="0">
                <a:solidFill>
                  <a:srgbClr val="7030A0"/>
                </a:solidFill>
              </a:rPr>
            </a:br>
            <a:r>
              <a:rPr lang="en-IN" sz="6000" b="1" dirty="0" smtClean="0">
                <a:solidFill>
                  <a:srgbClr val="7030A0"/>
                </a:solidFill>
              </a:rPr>
              <a:t>ANOMALIES  OF INTRINSIC  CORONARY ARTERIAL  ANATOMY</a:t>
            </a:r>
            <a:br>
              <a:rPr lang="en-IN" sz="6000" b="1" dirty="0" smtClean="0">
                <a:solidFill>
                  <a:srgbClr val="7030A0"/>
                </a:solidFill>
              </a:rPr>
            </a:br>
            <a:endParaRPr lang="en-US" sz="6000" b="1" dirty="0">
              <a:solidFill>
                <a:srgbClr val="7030A0"/>
              </a:solidFill>
            </a:endParaRPr>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solidFill>
                  <a:srgbClr val="7030A0"/>
                </a:solidFill>
                <a:latin typeface="Times New Roman" pitchFamily="18" charset="0"/>
                <a:cs typeface="Times New Roman" pitchFamily="18" charset="0"/>
              </a:rPr>
              <a:t>CONGENITAL OSTIAL STENOSIS OR ATRESIA</a:t>
            </a:r>
            <a:endParaRPr lang="en-US" dirty="0">
              <a:solidFill>
                <a:srgbClr val="7030A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Autofit/>
          </a:bodyPr>
          <a:lstStyle/>
          <a:p>
            <a:pPr>
              <a:lnSpc>
                <a:spcPct val="170000"/>
              </a:lnSpc>
            </a:pPr>
            <a:r>
              <a:rPr lang="en-US" sz="1600" dirty="0" err="1" smtClean="0">
                <a:latin typeface="Times New Roman" pitchFamily="18" charset="0"/>
                <a:cs typeface="Times New Roman" pitchFamily="18" charset="0"/>
              </a:rPr>
              <a:t>Atresia</a:t>
            </a:r>
            <a:r>
              <a:rPr lang="en-US" sz="1600" dirty="0" smtClean="0">
                <a:latin typeface="Times New Roman" pitchFamily="18" charset="0"/>
                <a:cs typeface="Times New Roman" pitchFamily="18" charset="0"/>
              </a:rPr>
              <a:t> (dimple seen from aortic side) </a:t>
            </a:r>
          </a:p>
          <a:p>
            <a:pPr>
              <a:lnSpc>
                <a:spcPct val="170000"/>
              </a:lnSpc>
            </a:pPr>
            <a:endParaRPr lang="en-US" sz="1600" dirty="0" smtClean="0">
              <a:latin typeface="Times New Roman" pitchFamily="18" charset="0"/>
              <a:cs typeface="Times New Roman" pitchFamily="18" charset="0"/>
            </a:endParaRPr>
          </a:p>
          <a:p>
            <a:pPr>
              <a:lnSpc>
                <a:spcPct val="170000"/>
              </a:lnSpc>
            </a:pPr>
            <a:r>
              <a:rPr lang="en-US" sz="1600" dirty="0" err="1" smtClean="0">
                <a:latin typeface="Times New Roman" pitchFamily="18" charset="0"/>
                <a:cs typeface="Times New Roman" pitchFamily="18" charset="0"/>
              </a:rPr>
              <a:t>Stenosis</a:t>
            </a:r>
            <a:r>
              <a:rPr lang="en-US" sz="1600" dirty="0" smtClean="0">
                <a:latin typeface="Times New Roman" pitchFamily="18" charset="0"/>
                <a:cs typeface="Times New Roman" pitchFamily="18" charset="0"/>
              </a:rPr>
              <a:t> due to membrane or fibrotic ridge.</a:t>
            </a:r>
          </a:p>
          <a:p>
            <a:pPr marL="0" indent="0">
              <a:lnSpc>
                <a:spcPct val="170000"/>
              </a:lnSpc>
              <a:buNone/>
            </a:pPr>
            <a:endParaRPr lang="en-US" sz="1600" dirty="0" smtClean="0">
              <a:latin typeface="Times New Roman" pitchFamily="18" charset="0"/>
              <a:cs typeface="Times New Roman" pitchFamily="18" charset="0"/>
            </a:endParaRPr>
          </a:p>
          <a:p>
            <a:pPr>
              <a:lnSpc>
                <a:spcPct val="170000"/>
              </a:lnSpc>
            </a:pPr>
            <a:r>
              <a:rPr lang="en-IN" sz="1600" dirty="0" smtClean="0">
                <a:latin typeface="Times New Roman" pitchFamily="18" charset="0"/>
                <a:cs typeface="Times New Roman" pitchFamily="18" charset="0"/>
              </a:rPr>
              <a:t>Frequently occurs in pulmonary valve </a:t>
            </a:r>
            <a:r>
              <a:rPr lang="en-IN" sz="1600" dirty="0" err="1" smtClean="0">
                <a:latin typeface="Times New Roman" pitchFamily="18" charset="0"/>
                <a:cs typeface="Times New Roman" pitchFamily="18" charset="0"/>
              </a:rPr>
              <a:t>atresia</a:t>
            </a:r>
            <a:r>
              <a:rPr lang="en-IN" sz="1600" dirty="0" smtClean="0">
                <a:latin typeface="Times New Roman" pitchFamily="18" charset="0"/>
                <a:cs typeface="Times New Roman" pitchFamily="18" charset="0"/>
              </a:rPr>
              <a:t> with intact ventricular septum.</a:t>
            </a:r>
          </a:p>
          <a:p>
            <a:pPr marL="0" indent="0">
              <a:lnSpc>
                <a:spcPct val="170000"/>
              </a:lnSpc>
              <a:buNone/>
            </a:pPr>
            <a:endParaRPr lang="en-IN" sz="1600" dirty="0" smtClean="0">
              <a:latin typeface="Times New Roman" pitchFamily="18" charset="0"/>
              <a:cs typeface="Times New Roman" pitchFamily="18" charset="0"/>
            </a:endParaRPr>
          </a:p>
          <a:p>
            <a:pPr>
              <a:lnSpc>
                <a:spcPct val="170000"/>
              </a:lnSpc>
            </a:pPr>
            <a:r>
              <a:rPr lang="en-US" sz="1600" dirty="0" smtClean="0">
                <a:latin typeface="Times New Roman" pitchFamily="18" charset="0"/>
                <a:cs typeface="Times New Roman" pitchFamily="18" charset="0"/>
              </a:rPr>
              <a:t>Collateral circulation established prenatally.</a:t>
            </a:r>
          </a:p>
          <a:p>
            <a:pPr marL="0" indent="0">
              <a:lnSpc>
                <a:spcPct val="170000"/>
              </a:lnSpc>
              <a:buNone/>
            </a:pPr>
            <a:endParaRPr lang="en-US" sz="1600" dirty="0" smtClean="0">
              <a:latin typeface="Times New Roman" pitchFamily="18" charset="0"/>
              <a:cs typeface="Times New Roman" pitchFamily="18" charset="0"/>
            </a:endParaRPr>
          </a:p>
          <a:p>
            <a:pPr>
              <a:lnSpc>
                <a:spcPct val="170000"/>
              </a:lnSpc>
            </a:pPr>
            <a:r>
              <a:rPr lang="en-US" sz="1600" dirty="0" smtClean="0">
                <a:latin typeface="Times New Roman" pitchFamily="18" charset="0"/>
                <a:cs typeface="Times New Roman" pitchFamily="18" charset="0"/>
              </a:rPr>
              <a:t>During myocardial stress testing, dependent myocardial territory may show reversible ischemia– collateral circulation inadequate for maximal myocardial demand.</a:t>
            </a:r>
          </a:p>
          <a:p>
            <a:pPr>
              <a:lnSpc>
                <a:spcPct val="170000"/>
              </a:lnSpc>
            </a:pPr>
            <a:endParaRPr lang="en-IN" sz="1600" dirty="0" smtClean="0">
              <a:latin typeface="Times New Roman" pitchFamily="18" charset="0"/>
              <a:cs typeface="Times New Roman" pitchFamily="18" charset="0"/>
            </a:endParaRPr>
          </a:p>
          <a:p>
            <a:pPr>
              <a:lnSpc>
                <a:spcPct val="170000"/>
              </a:lnSpc>
              <a:buNone/>
            </a:pPr>
            <a:endParaRPr lang="en-US"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81000"/>
            <a:ext cx="8229600" cy="5745163"/>
          </a:xfrm>
        </p:spPr>
        <p:txBody>
          <a:bodyPr>
            <a:noAutofit/>
          </a:bodyPr>
          <a:lstStyle/>
          <a:p>
            <a:pPr>
              <a:lnSpc>
                <a:spcPct val="210000"/>
              </a:lnSpc>
            </a:pPr>
            <a:r>
              <a:rPr lang="en-US" sz="2000" dirty="0" smtClean="0">
                <a:latin typeface="Times New Roman" pitchFamily="18" charset="0"/>
                <a:cs typeface="Times New Roman" pitchFamily="18" charset="0"/>
              </a:rPr>
              <a:t>Other features - </a:t>
            </a:r>
            <a:r>
              <a:rPr lang="en-US" sz="2000" dirty="0" err="1" smtClean="0">
                <a:latin typeface="Times New Roman" pitchFamily="18" charset="0"/>
                <a:cs typeface="Times New Roman" pitchFamily="18" charset="0"/>
              </a:rPr>
              <a:t>Ostial</a:t>
            </a:r>
            <a:r>
              <a:rPr lang="en-US" sz="2000" dirty="0" smtClean="0">
                <a:latin typeface="Times New Roman" pitchFamily="18" charset="0"/>
                <a:cs typeface="Times New Roman" pitchFamily="18" charset="0"/>
              </a:rPr>
              <a:t> dimple </a:t>
            </a:r>
          </a:p>
          <a:p>
            <a:pPr>
              <a:lnSpc>
                <a:spcPct val="210000"/>
              </a:lnSpc>
              <a:buNone/>
            </a:pPr>
            <a:r>
              <a:rPr lang="en-US" sz="2000" dirty="0" smtClean="0">
                <a:latin typeface="Times New Roman" pitchFamily="18" charset="0"/>
                <a:cs typeface="Times New Roman" pitchFamily="18" charset="0"/>
              </a:rPr>
              <a:t>                                Blind distal left main trunk</a:t>
            </a:r>
          </a:p>
          <a:p>
            <a:pPr>
              <a:lnSpc>
                <a:spcPct val="210000"/>
              </a:lnSpc>
            </a:pPr>
            <a:r>
              <a:rPr lang="en-US" sz="2000" dirty="0" smtClean="0">
                <a:latin typeface="Times New Roman" pitchFamily="18" charset="0"/>
                <a:cs typeface="Times New Roman" pitchFamily="18" charset="0"/>
              </a:rPr>
              <a:t>In COSA, the presence of only 1 or 2 full-diameter connecting collateral vessels, without narrowing at the transition between the providing and the receiving vessel.</a:t>
            </a:r>
          </a:p>
          <a:p>
            <a:pPr>
              <a:lnSpc>
                <a:spcPct val="210000"/>
              </a:lnSpc>
            </a:pPr>
            <a:r>
              <a:rPr lang="en-US" sz="2000" dirty="0" smtClean="0">
                <a:latin typeface="Times New Roman" pitchFamily="18" charset="0"/>
                <a:cs typeface="Times New Roman" pitchFamily="18" charset="0"/>
              </a:rPr>
              <a:t> In addition, such acquired collateral vessels enlarge progressively after birth, and they are typically smaller than the distal recipient vessels; this </a:t>
            </a:r>
            <a:r>
              <a:rPr lang="en-US" sz="2000" dirty="0" smtClean="0">
                <a:solidFill>
                  <a:srgbClr val="00B050"/>
                </a:solidFill>
                <a:latin typeface="Times New Roman" pitchFamily="18" charset="0"/>
                <a:cs typeface="Times New Roman" pitchFamily="18" charset="0"/>
              </a:rPr>
              <a:t>“step-up phenomenon</a:t>
            </a:r>
            <a:r>
              <a:rPr lang="en-US" sz="2000" dirty="0" smtClean="0">
                <a:latin typeface="Times New Roman" pitchFamily="18" charset="0"/>
                <a:cs typeface="Times New Roman" pitchFamily="18" charset="0"/>
              </a:rPr>
              <a:t>” is typically observed only in </a:t>
            </a:r>
            <a:r>
              <a:rPr lang="en-US" sz="2000" dirty="0" err="1" smtClean="0">
                <a:latin typeface="Times New Roman" pitchFamily="18" charset="0"/>
                <a:cs typeface="Times New Roman" pitchFamily="18" charset="0"/>
              </a:rPr>
              <a:t>postnatally</a:t>
            </a:r>
            <a:r>
              <a:rPr lang="en-US" sz="2000" dirty="0" smtClean="0">
                <a:latin typeface="Times New Roman" pitchFamily="18" charset="0"/>
                <a:cs typeface="Times New Roman" pitchFamily="18" charset="0"/>
              </a:rPr>
              <a:t> acquired collateral vessels. </a:t>
            </a: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6" name="Content Placeholder 5"/>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3"/>
          <a:srcRect/>
          <a:stretch>
            <a:fillRect/>
          </a:stretch>
        </p:blipFill>
        <p:spPr bwMode="auto">
          <a:xfrm>
            <a:off x="0" y="1066800"/>
            <a:ext cx="9144000" cy="47243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rPr>
              <a:t>DEFINITIONS</a:t>
            </a:r>
            <a:endParaRPr lang="en-US" dirty="0">
              <a:solidFill>
                <a:srgbClr val="7030A0"/>
              </a:solidFill>
            </a:endParaRPr>
          </a:p>
        </p:txBody>
      </p:sp>
      <p:sp>
        <p:nvSpPr>
          <p:cNvPr id="3" name="Content Placeholder 2"/>
          <p:cNvSpPr>
            <a:spLocks noGrp="1"/>
          </p:cNvSpPr>
          <p:nvPr>
            <p:ph idx="1"/>
          </p:nvPr>
        </p:nvSpPr>
        <p:spPr/>
        <p:txBody>
          <a:bodyPr>
            <a:noAutofit/>
          </a:bodyPr>
          <a:lstStyle/>
          <a:p>
            <a:pPr marL="241300" indent="-229235" algn="just">
              <a:lnSpc>
                <a:spcPct val="200000"/>
              </a:lnSpc>
              <a:spcBef>
                <a:spcPts val="100"/>
              </a:spcBef>
              <a:buFont typeface="Arial"/>
              <a:buChar char="•"/>
              <a:tabLst>
                <a:tab pos="241935" algn="l"/>
              </a:tabLst>
            </a:pPr>
            <a:r>
              <a:rPr lang="en-US" sz="2000" spc="-10" dirty="0" smtClean="0">
                <a:latin typeface="Times New Roman" pitchFamily="18" charset="0"/>
                <a:cs typeface="Times New Roman" pitchFamily="18" charset="0"/>
              </a:rPr>
              <a:t>Defining what </a:t>
            </a:r>
            <a:r>
              <a:rPr lang="en-US" sz="2000" spc="-20" dirty="0" smtClean="0">
                <a:latin typeface="Times New Roman" pitchFamily="18" charset="0"/>
                <a:cs typeface="Times New Roman" pitchFamily="18" charset="0"/>
              </a:rPr>
              <a:t>anatomy </a:t>
            </a:r>
            <a:r>
              <a:rPr lang="en-US" sz="2000" spc="-5" dirty="0" smtClean="0">
                <a:latin typeface="Times New Roman" pitchFamily="18" charset="0"/>
                <a:cs typeface="Times New Roman" pitchFamily="18" charset="0"/>
              </a:rPr>
              <a:t>of </a:t>
            </a:r>
            <a:r>
              <a:rPr lang="en-US" sz="2000" dirty="0" smtClean="0">
                <a:latin typeface="Times New Roman" pitchFamily="18" charset="0"/>
                <a:cs typeface="Times New Roman" pitchFamily="18" charset="0"/>
              </a:rPr>
              <a:t>the </a:t>
            </a:r>
            <a:r>
              <a:rPr lang="en-US" sz="2000" spc="-10" dirty="0" smtClean="0">
                <a:latin typeface="Times New Roman" pitchFamily="18" charset="0"/>
                <a:cs typeface="Times New Roman" pitchFamily="18" charset="0"/>
              </a:rPr>
              <a:t>coronary </a:t>
            </a:r>
            <a:r>
              <a:rPr lang="en-US" sz="2000" spc="-5" dirty="0" smtClean="0">
                <a:latin typeface="Times New Roman" pitchFamily="18" charset="0"/>
                <a:cs typeface="Times New Roman" pitchFamily="18" charset="0"/>
              </a:rPr>
              <a:t>arteries </a:t>
            </a:r>
            <a:r>
              <a:rPr lang="en-US" sz="2000" dirty="0" smtClean="0">
                <a:latin typeface="Times New Roman" pitchFamily="18" charset="0"/>
                <a:cs typeface="Times New Roman" pitchFamily="18" charset="0"/>
              </a:rPr>
              <a:t>is </a:t>
            </a:r>
            <a:r>
              <a:rPr lang="en-US" sz="2000" spc="-5" dirty="0" smtClean="0">
                <a:latin typeface="Times New Roman" pitchFamily="18" charset="0"/>
                <a:cs typeface="Times New Roman" pitchFamily="18" charset="0"/>
              </a:rPr>
              <a:t>normal </a:t>
            </a:r>
            <a:r>
              <a:rPr lang="en-US" sz="2000" spc="-10" dirty="0" smtClean="0">
                <a:latin typeface="Times New Roman" pitchFamily="18" charset="0"/>
                <a:cs typeface="Times New Roman" pitchFamily="18" charset="0"/>
              </a:rPr>
              <a:t>-</a:t>
            </a:r>
            <a:r>
              <a:rPr lang="en-US" sz="2000" spc="30" dirty="0" smtClean="0">
                <a:latin typeface="Times New Roman" pitchFamily="18" charset="0"/>
                <a:cs typeface="Times New Roman" pitchFamily="18" charset="0"/>
              </a:rPr>
              <a:t> </a:t>
            </a:r>
            <a:r>
              <a:rPr lang="en-US" sz="2000" spc="-5" dirty="0" smtClean="0">
                <a:latin typeface="Times New Roman" pitchFamily="18" charset="0"/>
                <a:cs typeface="Times New Roman" pitchFamily="18" charset="0"/>
              </a:rPr>
              <a:t>challenging.</a:t>
            </a:r>
            <a:endParaRPr lang="en-US" sz="3600" dirty="0" smtClean="0">
              <a:latin typeface="Times New Roman" pitchFamily="18" charset="0"/>
              <a:cs typeface="Times New Roman" pitchFamily="18" charset="0"/>
            </a:endParaRPr>
          </a:p>
          <a:p>
            <a:pPr marL="241300" marR="812165" indent="-229235" algn="just">
              <a:lnSpc>
                <a:spcPct val="200000"/>
              </a:lnSpc>
              <a:buFont typeface="Arial"/>
              <a:buChar char="•"/>
              <a:tabLst>
                <a:tab pos="241935" algn="l"/>
              </a:tabLst>
            </a:pPr>
            <a:r>
              <a:rPr lang="en-US" sz="2000" spc="-5" dirty="0" smtClean="0">
                <a:latin typeface="Times New Roman" pitchFamily="18" charset="0"/>
                <a:cs typeface="Times New Roman" pitchFamily="18" charset="0"/>
              </a:rPr>
              <a:t>Normal </a:t>
            </a:r>
            <a:r>
              <a:rPr lang="en-US" sz="2000" spc="-15" dirty="0" smtClean="0">
                <a:latin typeface="Times New Roman" pitchFamily="18" charset="0"/>
                <a:cs typeface="Times New Roman" pitchFamily="18" charset="0"/>
              </a:rPr>
              <a:t>features </a:t>
            </a:r>
            <a:r>
              <a:rPr lang="en-US" sz="2000" spc="-10" dirty="0" smtClean="0">
                <a:latin typeface="Times New Roman" pitchFamily="18" charset="0"/>
                <a:cs typeface="Times New Roman" pitchFamily="18" charset="0"/>
              </a:rPr>
              <a:t>can </a:t>
            </a:r>
            <a:r>
              <a:rPr lang="en-US" sz="2000" spc="-5" dirty="0" smtClean="0">
                <a:latin typeface="Times New Roman" pitchFamily="18" charset="0"/>
                <a:cs typeface="Times New Roman" pitchFamily="18" charset="0"/>
              </a:rPr>
              <a:t>be </a:t>
            </a:r>
            <a:r>
              <a:rPr lang="en-US" sz="2000" spc="-10" dirty="0" smtClean="0">
                <a:latin typeface="Times New Roman" pitchFamily="18" charset="0"/>
                <a:cs typeface="Times New Roman" pitchFamily="18" charset="0"/>
              </a:rPr>
              <a:t>defined </a:t>
            </a:r>
            <a:r>
              <a:rPr lang="en-US" sz="2000" dirty="0" smtClean="0">
                <a:latin typeface="Times New Roman" pitchFamily="18" charset="0"/>
                <a:cs typeface="Times New Roman" pitchFamily="18" charset="0"/>
              </a:rPr>
              <a:t>in </a:t>
            </a:r>
            <a:r>
              <a:rPr lang="en-US" sz="2000" spc="-5" dirty="0" smtClean="0">
                <a:latin typeface="Times New Roman" pitchFamily="18" charset="0"/>
                <a:cs typeface="Times New Roman" pitchFamily="18" charset="0"/>
              </a:rPr>
              <a:t>numerical terms </a:t>
            </a:r>
            <a:r>
              <a:rPr lang="en-US" sz="2000" spc="-15" dirty="0" smtClean="0">
                <a:latin typeface="Times New Roman" pitchFamily="18" charset="0"/>
                <a:cs typeface="Times New Roman" pitchFamily="18" charset="0"/>
              </a:rPr>
              <a:t>(for </a:t>
            </a:r>
            <a:r>
              <a:rPr lang="en-US" sz="2000" spc="-10" dirty="0" smtClean="0">
                <a:latin typeface="Times New Roman" pitchFamily="18" charset="0"/>
                <a:cs typeface="Times New Roman" pitchFamily="18" charset="0"/>
              </a:rPr>
              <a:t>example, </a:t>
            </a:r>
            <a:r>
              <a:rPr lang="en-US" sz="2000" dirty="0" smtClean="0">
                <a:latin typeface="Times New Roman" pitchFamily="18" charset="0"/>
                <a:cs typeface="Times New Roman" pitchFamily="18" charset="0"/>
              </a:rPr>
              <a:t>the  </a:t>
            </a:r>
            <a:r>
              <a:rPr lang="en-US" sz="2000" spc="-5" dirty="0" smtClean="0">
                <a:latin typeface="Times New Roman" pitchFamily="18" charset="0"/>
                <a:cs typeface="Times New Roman" pitchFamily="18" charset="0"/>
              </a:rPr>
              <a:t>number of </a:t>
            </a:r>
            <a:r>
              <a:rPr lang="en-US" sz="2000" spc="-10" dirty="0" smtClean="0">
                <a:latin typeface="Times New Roman" pitchFamily="18" charset="0"/>
                <a:cs typeface="Times New Roman" pitchFamily="18" charset="0"/>
              </a:rPr>
              <a:t>coronary </a:t>
            </a:r>
            <a:r>
              <a:rPr lang="en-US" sz="2000" spc="-10" dirty="0" err="1" smtClean="0">
                <a:latin typeface="Times New Roman" pitchFamily="18" charset="0"/>
                <a:cs typeface="Times New Roman" pitchFamily="18" charset="0"/>
              </a:rPr>
              <a:t>ostia</a:t>
            </a:r>
            <a:r>
              <a:rPr lang="en-US" sz="2000" spc="-1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while in </a:t>
            </a:r>
            <a:r>
              <a:rPr lang="en-US" sz="2000" spc="-5" dirty="0" smtClean="0">
                <a:latin typeface="Times New Roman" pitchFamily="18" charset="0"/>
                <a:cs typeface="Times New Roman" pitchFamily="18" charset="0"/>
              </a:rPr>
              <a:t>some other cases </a:t>
            </a:r>
            <a:r>
              <a:rPr lang="en-US" sz="2000" dirty="0" smtClean="0">
                <a:latin typeface="Times New Roman" pitchFamily="18" charset="0"/>
                <a:cs typeface="Times New Roman" pitchFamily="18" charset="0"/>
              </a:rPr>
              <a:t>a </a:t>
            </a:r>
            <a:r>
              <a:rPr lang="en-US" sz="2000" spc="-10" dirty="0" smtClean="0">
                <a:latin typeface="Times New Roman" pitchFamily="18" charset="0"/>
                <a:cs typeface="Times New Roman" pitchFamily="18" charset="0"/>
              </a:rPr>
              <a:t>more qualitative  </a:t>
            </a:r>
            <a:r>
              <a:rPr lang="en-US" sz="2000" spc="-5" dirty="0" smtClean="0">
                <a:latin typeface="Times New Roman" pitchFamily="18" charset="0"/>
                <a:cs typeface="Times New Roman" pitchFamily="18" charset="0"/>
              </a:rPr>
              <a:t>description </a:t>
            </a:r>
            <a:r>
              <a:rPr lang="en-US" sz="2000" dirty="0" smtClean="0">
                <a:latin typeface="Times New Roman" pitchFamily="18" charset="0"/>
                <a:cs typeface="Times New Roman" pitchFamily="18" charset="0"/>
              </a:rPr>
              <a:t>is</a:t>
            </a:r>
            <a:r>
              <a:rPr lang="en-US" sz="2000" spc="-25" dirty="0" smtClean="0">
                <a:latin typeface="Times New Roman" pitchFamily="18" charset="0"/>
                <a:cs typeface="Times New Roman" pitchFamily="18" charset="0"/>
              </a:rPr>
              <a:t> </a:t>
            </a:r>
            <a:r>
              <a:rPr lang="en-US" sz="2000" spc="-10" dirty="0" smtClean="0">
                <a:latin typeface="Times New Roman" pitchFamily="18" charset="0"/>
                <a:cs typeface="Times New Roman" pitchFamily="18" charset="0"/>
              </a:rPr>
              <a:t>required.</a:t>
            </a:r>
            <a:endParaRPr lang="en-US" sz="2000" spc="-10" dirty="0">
              <a:latin typeface="Times New Roman" pitchFamily="18" charset="0"/>
              <a:cs typeface="Times New Roman" pitchFamily="18" charset="0"/>
            </a:endParaRPr>
          </a:p>
          <a:p>
            <a:pPr marL="241300" marR="812165" indent="-229235" algn="just">
              <a:lnSpc>
                <a:spcPct val="200000"/>
              </a:lnSpc>
              <a:buFont typeface="Arial"/>
              <a:buChar char="•"/>
              <a:tabLst>
                <a:tab pos="241935" algn="l"/>
              </a:tabLst>
            </a:pPr>
            <a:r>
              <a:rPr lang="en-US" sz="2000" b="1" spc="-10" dirty="0" err="1" smtClean="0">
                <a:latin typeface="Times New Roman" pitchFamily="18" charset="0"/>
                <a:cs typeface="Times New Roman" pitchFamily="18" charset="0"/>
              </a:rPr>
              <a:t>Angelini</a:t>
            </a:r>
            <a:r>
              <a:rPr lang="en-US" sz="2000" b="1" spc="-10"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and </a:t>
            </a:r>
            <a:r>
              <a:rPr lang="en-US" sz="2000" b="1" spc="-15" dirty="0" smtClean="0">
                <a:latin typeface="Times New Roman" pitchFamily="18" charset="0"/>
                <a:cs typeface="Times New Roman" pitchFamily="18" charset="0"/>
              </a:rPr>
              <a:t>coworkers </a:t>
            </a:r>
            <a:r>
              <a:rPr lang="en-US" sz="2000" spc="-10" dirty="0" smtClean="0">
                <a:latin typeface="Times New Roman" pitchFamily="18" charset="0"/>
                <a:cs typeface="Times New Roman" pitchFamily="18" charset="0"/>
              </a:rPr>
              <a:t>proposed </a:t>
            </a:r>
            <a:r>
              <a:rPr lang="en-US" sz="2000" spc="20" dirty="0" smtClean="0">
                <a:latin typeface="Times New Roman" pitchFamily="18" charset="0"/>
                <a:cs typeface="Times New Roman" pitchFamily="18" charset="0"/>
              </a:rPr>
              <a:t>to </a:t>
            </a:r>
            <a:r>
              <a:rPr lang="en-US" sz="2000" spc="-114" dirty="0" smtClean="0">
                <a:latin typeface="Times New Roman" pitchFamily="18" charset="0"/>
                <a:cs typeface="Times New Roman" pitchFamily="18" charset="0"/>
              </a:rPr>
              <a:t>classify </a:t>
            </a:r>
            <a:r>
              <a:rPr lang="en-US" sz="2000" dirty="0" smtClean="0">
                <a:latin typeface="Times New Roman" pitchFamily="18" charset="0"/>
                <a:cs typeface="Times New Roman" pitchFamily="18" charset="0"/>
              </a:rPr>
              <a:t>“normal” </a:t>
            </a:r>
            <a:r>
              <a:rPr lang="en-US" sz="2000" spc="-225" dirty="0" smtClean="0">
                <a:latin typeface="Times New Roman" pitchFamily="18" charset="0"/>
                <a:cs typeface="Times New Roman" pitchFamily="18" charset="0"/>
              </a:rPr>
              <a:t>as </a:t>
            </a:r>
            <a:r>
              <a:rPr lang="en-US" sz="2000" spc="-100" dirty="0" smtClean="0">
                <a:latin typeface="Times New Roman" pitchFamily="18" charset="0"/>
                <a:cs typeface="Times New Roman" pitchFamily="18" charset="0"/>
              </a:rPr>
              <a:t>every </a:t>
            </a:r>
            <a:r>
              <a:rPr lang="en-US" sz="2000" spc="-60" dirty="0" smtClean="0">
                <a:latin typeface="Times New Roman" pitchFamily="18" charset="0"/>
                <a:cs typeface="Times New Roman" pitchFamily="18" charset="0"/>
              </a:rPr>
              <a:t>feature </a:t>
            </a:r>
            <a:r>
              <a:rPr lang="en-US" sz="2000" spc="15" dirty="0" smtClean="0">
                <a:latin typeface="Times New Roman" pitchFamily="18" charset="0"/>
                <a:cs typeface="Times New Roman" pitchFamily="18" charset="0"/>
              </a:rPr>
              <a:t>with</a:t>
            </a:r>
            <a:r>
              <a:rPr lang="en-US" sz="2000" spc="-465"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&gt; </a:t>
            </a:r>
            <a:r>
              <a:rPr lang="en-US" sz="2000" spc="-5" dirty="0" smtClean="0">
                <a:latin typeface="Times New Roman" pitchFamily="18" charset="0"/>
                <a:cs typeface="Times New Roman" pitchFamily="18" charset="0"/>
              </a:rPr>
              <a:t>1%  of frequency </a:t>
            </a:r>
            <a:r>
              <a:rPr lang="en-US" sz="2000" dirty="0" smtClean="0">
                <a:latin typeface="Times New Roman" pitchFamily="18" charset="0"/>
                <a:cs typeface="Times New Roman" pitchFamily="18" charset="0"/>
              </a:rPr>
              <a:t>in an </a:t>
            </a:r>
            <a:r>
              <a:rPr lang="en-US" sz="2000" spc="-5" dirty="0" smtClean="0">
                <a:latin typeface="Times New Roman" pitchFamily="18" charset="0"/>
                <a:cs typeface="Times New Roman" pitchFamily="18" charset="0"/>
              </a:rPr>
              <a:t>unselected </a:t>
            </a:r>
            <a:r>
              <a:rPr lang="en-US" sz="2000" spc="-10" dirty="0" smtClean="0">
                <a:latin typeface="Times New Roman" pitchFamily="18" charset="0"/>
                <a:cs typeface="Times New Roman" pitchFamily="18" charset="0"/>
              </a:rPr>
              <a:t>general</a:t>
            </a:r>
            <a:r>
              <a:rPr lang="en-US" sz="2000" spc="-25" dirty="0" smtClean="0">
                <a:latin typeface="Times New Roman" pitchFamily="18" charset="0"/>
                <a:cs typeface="Times New Roman" pitchFamily="18" charset="0"/>
              </a:rPr>
              <a:t> </a:t>
            </a:r>
            <a:r>
              <a:rPr lang="en-US" sz="2000" spc="-10" dirty="0" smtClean="0">
                <a:latin typeface="Times New Roman" pitchFamily="18" charset="0"/>
                <a:cs typeface="Times New Roman" pitchFamily="18" charset="0"/>
              </a:rPr>
              <a:t>population</a:t>
            </a:r>
            <a:endParaRPr lang="en-US" sz="2000" dirty="0" smtClean="0">
              <a:latin typeface="Times New Roman" pitchFamily="18" charset="0"/>
              <a:cs typeface="Times New Roman" pitchFamily="18" charset="0"/>
            </a:endParaRPr>
          </a:p>
          <a:p>
            <a:pPr algn="just">
              <a:lnSpc>
                <a:spcPct val="200000"/>
              </a:lnSpc>
            </a:pP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dirty="0" smtClean="0">
                <a:solidFill>
                  <a:srgbClr val="7030A0"/>
                </a:solidFill>
              </a:rPr>
              <a:t>Coronary </a:t>
            </a:r>
            <a:r>
              <a:rPr lang="en-US" dirty="0" err="1" smtClean="0">
                <a:solidFill>
                  <a:srgbClr val="7030A0"/>
                </a:solidFill>
              </a:rPr>
              <a:t>ectasia</a:t>
            </a:r>
            <a:r>
              <a:rPr lang="en-US" dirty="0" smtClean="0">
                <a:solidFill>
                  <a:srgbClr val="7030A0"/>
                </a:solidFill>
              </a:rPr>
              <a:t> or aneurysm</a:t>
            </a:r>
            <a:endParaRPr lang="en-US" dirty="0">
              <a:solidFill>
                <a:srgbClr val="7030A0"/>
              </a:solidFill>
            </a:endParaRPr>
          </a:p>
        </p:txBody>
      </p:sp>
      <p:sp>
        <p:nvSpPr>
          <p:cNvPr id="3" name="Content Placeholder 2"/>
          <p:cNvSpPr>
            <a:spLocks noGrp="1"/>
          </p:cNvSpPr>
          <p:nvPr>
            <p:ph idx="1"/>
          </p:nvPr>
        </p:nvSpPr>
        <p:spPr>
          <a:xfrm>
            <a:off x="0" y="1295400"/>
            <a:ext cx="5181600" cy="5562600"/>
          </a:xfrm>
        </p:spPr>
        <p:txBody>
          <a:bodyPr>
            <a:normAutofit fontScale="47500" lnSpcReduction="20000"/>
          </a:bodyPr>
          <a:lstStyle/>
          <a:p>
            <a:pPr algn="just">
              <a:lnSpc>
                <a:spcPct val="170000"/>
              </a:lnSpc>
            </a:pPr>
            <a:r>
              <a:rPr lang="en-US" dirty="0" smtClean="0">
                <a:latin typeface="Times New Roman" pitchFamily="18" charset="0"/>
                <a:cs typeface="Times New Roman" pitchFamily="18" charset="0"/>
              </a:rPr>
              <a:t>Defined as localized dilations in an otherwise normal sized coronary artery.</a:t>
            </a:r>
          </a:p>
          <a:p>
            <a:pPr algn="just">
              <a:lnSpc>
                <a:spcPct val="170000"/>
              </a:lnSpc>
            </a:pPr>
            <a:r>
              <a:rPr lang="en-US" dirty="0" smtClean="0">
                <a:latin typeface="Times New Roman" pitchFamily="18" charset="0"/>
                <a:cs typeface="Times New Roman" pitchFamily="18" charset="0"/>
              </a:rPr>
              <a:t>Morphologically defined as an increase in diameter of a coronary segment by &gt;50% with respect to normal.</a:t>
            </a:r>
          </a:p>
          <a:p>
            <a:pPr algn="just">
              <a:lnSpc>
                <a:spcPct val="170000"/>
              </a:lnSpc>
            </a:pPr>
            <a:r>
              <a:rPr lang="en-US" dirty="0" smtClean="0">
                <a:latin typeface="Times New Roman" pitchFamily="18" charset="0"/>
                <a:cs typeface="Times New Roman" pitchFamily="18" charset="0"/>
              </a:rPr>
              <a:t>Congenital or acquired(atherosclerosis, Kawasaki disease).</a:t>
            </a:r>
          </a:p>
          <a:p>
            <a:pPr algn="just">
              <a:lnSpc>
                <a:spcPct val="170000"/>
              </a:lnSpc>
            </a:pPr>
            <a:r>
              <a:rPr lang="en-US" dirty="0" smtClean="0">
                <a:latin typeface="Times New Roman" pitchFamily="18" charset="0"/>
                <a:cs typeface="Times New Roman" pitchFamily="18" charset="0"/>
              </a:rPr>
              <a:t>Primary and secondary </a:t>
            </a:r>
            <a:r>
              <a:rPr lang="en-US" dirty="0" err="1" smtClean="0">
                <a:latin typeface="Times New Roman" pitchFamily="18" charset="0"/>
                <a:cs typeface="Times New Roman" pitchFamily="18" charset="0"/>
              </a:rPr>
              <a:t>ectasia</a:t>
            </a:r>
            <a:endParaRPr lang="en-US" dirty="0" smtClean="0">
              <a:latin typeface="Times New Roman" pitchFamily="18" charset="0"/>
              <a:cs typeface="Times New Roman" pitchFamily="18" charset="0"/>
            </a:endParaRPr>
          </a:p>
          <a:p>
            <a:pPr algn="just">
              <a:lnSpc>
                <a:spcPct val="170000"/>
              </a:lnSpc>
            </a:pPr>
            <a:r>
              <a:rPr lang="en-US" dirty="0" smtClean="0">
                <a:latin typeface="Times New Roman" pitchFamily="18" charset="0"/>
                <a:cs typeface="Times New Roman" pitchFamily="18" charset="0"/>
              </a:rPr>
              <a:t>Primary:</a:t>
            </a:r>
          </a:p>
          <a:p>
            <a:pPr lvl="1" algn="just">
              <a:lnSpc>
                <a:spcPct val="170000"/>
              </a:lnSpc>
            </a:pPr>
            <a:r>
              <a:rPr lang="en-US" dirty="0" smtClean="0">
                <a:latin typeface="Times New Roman" pitchFamily="18" charset="0"/>
                <a:cs typeface="Times New Roman" pitchFamily="18" charset="0"/>
              </a:rPr>
              <a:t>Localized segment has a disproportionately larger diameter in comparison to </a:t>
            </a:r>
            <a:r>
              <a:rPr lang="en-US" dirty="0" err="1" smtClean="0">
                <a:latin typeface="Times New Roman" pitchFamily="18" charset="0"/>
                <a:cs typeface="Times New Roman" pitchFamily="18" charset="0"/>
              </a:rPr>
              <a:t>neighbouring</a:t>
            </a:r>
            <a:r>
              <a:rPr lang="en-US" dirty="0" smtClean="0">
                <a:latin typeface="Times New Roman" pitchFamily="18" charset="0"/>
                <a:cs typeface="Times New Roman" pitchFamily="18" charset="0"/>
              </a:rPr>
              <a:t> segments </a:t>
            </a:r>
          </a:p>
          <a:p>
            <a:pPr lvl="1" algn="just">
              <a:lnSpc>
                <a:spcPct val="170000"/>
              </a:lnSpc>
            </a:pPr>
            <a:r>
              <a:rPr lang="en-US" dirty="0" smtClean="0">
                <a:latin typeface="Times New Roman" pitchFamily="18" charset="0"/>
                <a:cs typeface="Times New Roman" pitchFamily="18" charset="0"/>
              </a:rPr>
              <a:t>Localized decrease in flow velocity.</a:t>
            </a:r>
          </a:p>
          <a:p>
            <a:pPr algn="just">
              <a:lnSpc>
                <a:spcPct val="170000"/>
              </a:lnSpc>
            </a:pPr>
            <a:r>
              <a:rPr lang="en-US" dirty="0" smtClean="0">
                <a:latin typeface="Times New Roman" pitchFamily="18" charset="0"/>
                <a:cs typeface="Times New Roman" pitchFamily="18" charset="0"/>
              </a:rPr>
              <a:t>Secondary: </a:t>
            </a:r>
          </a:p>
          <a:p>
            <a:pPr lvl="1" algn="just">
              <a:lnSpc>
                <a:spcPct val="170000"/>
              </a:lnSpc>
            </a:pPr>
            <a:r>
              <a:rPr lang="en-US" dirty="0" smtClean="0">
                <a:latin typeface="Times New Roman" pitchFamily="18" charset="0"/>
                <a:cs typeface="Times New Roman" pitchFamily="18" charset="0"/>
              </a:rPr>
              <a:t>Global coronary dilation secondary to increased or fistulous flow. </a:t>
            </a:r>
          </a:p>
          <a:p>
            <a:pPr lvl="1" algn="just">
              <a:lnSpc>
                <a:spcPct val="170000"/>
              </a:lnSpc>
            </a:pPr>
            <a:r>
              <a:rPr lang="en-US" dirty="0" smtClean="0">
                <a:latin typeface="Times New Roman" pitchFamily="18" charset="0"/>
                <a:cs typeface="Times New Roman" pitchFamily="18" charset="0"/>
              </a:rPr>
              <a:t>Increase in flow velocity.</a:t>
            </a:r>
          </a:p>
          <a:p>
            <a:pPr algn="just">
              <a:lnSpc>
                <a:spcPct val="170000"/>
              </a:lnSpc>
            </a:pPr>
            <a:endParaRPr lang="en-IN" dirty="0" smtClean="0">
              <a:latin typeface="Times New Roman" pitchFamily="18" charset="0"/>
              <a:cs typeface="Times New Roman" pitchFamily="18" charset="0"/>
            </a:endParaRPr>
          </a:p>
          <a:p>
            <a:pPr algn="just">
              <a:lnSpc>
                <a:spcPct val="170000"/>
              </a:lnSpc>
              <a:buNone/>
            </a:pPr>
            <a:endParaRPr lang="en-US"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srcRect/>
          <a:stretch>
            <a:fillRect/>
          </a:stretch>
        </p:blipFill>
        <p:spPr bwMode="auto">
          <a:xfrm>
            <a:off x="5181600" y="1981200"/>
            <a:ext cx="3962400" cy="3114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2400" dirty="0" smtClean="0">
                <a:solidFill>
                  <a:srgbClr val="7030A0"/>
                </a:solidFill>
              </a:rPr>
              <a:t>INTRAMYOCARDIAL CORONARY ARTERY (MUSCULAR BRIDGE)</a:t>
            </a:r>
            <a:endParaRPr lang="en-US" sz="2400" dirty="0">
              <a:solidFill>
                <a:srgbClr val="7030A0"/>
              </a:solidFill>
            </a:endParaRPr>
          </a:p>
        </p:txBody>
      </p:sp>
      <p:sp>
        <p:nvSpPr>
          <p:cNvPr id="3" name="Content Placeholder 2"/>
          <p:cNvSpPr>
            <a:spLocks noGrp="1"/>
          </p:cNvSpPr>
          <p:nvPr>
            <p:ph idx="1"/>
          </p:nvPr>
        </p:nvSpPr>
        <p:spPr>
          <a:xfrm>
            <a:off x="457200" y="1295400"/>
            <a:ext cx="8229600" cy="4830763"/>
          </a:xfrm>
        </p:spPr>
        <p:txBody>
          <a:bodyPr>
            <a:noAutofit/>
          </a:bodyPr>
          <a:lstStyle/>
          <a:p>
            <a:pPr algn="just">
              <a:lnSpc>
                <a:spcPct val="170000"/>
              </a:lnSpc>
            </a:pPr>
            <a:r>
              <a:rPr lang="en-US" sz="1800" dirty="0" smtClean="0">
                <a:latin typeface="Times New Roman" pitchFamily="18" charset="0"/>
                <a:cs typeface="Times New Roman" pitchFamily="18" charset="0"/>
              </a:rPr>
              <a:t>Defined as a segment of variable length covered by myocardial </a:t>
            </a:r>
            <a:r>
              <a:rPr lang="en-US" sz="1800" dirty="0" err="1" smtClean="0">
                <a:latin typeface="Times New Roman" pitchFamily="18" charset="0"/>
                <a:cs typeface="Times New Roman" pitchFamily="18" charset="0"/>
              </a:rPr>
              <a:t>fibres</a:t>
            </a:r>
            <a:r>
              <a:rPr lang="en-US" sz="1800" dirty="0" smtClean="0">
                <a:latin typeface="Times New Roman" pitchFamily="18" charset="0"/>
                <a:cs typeface="Times New Roman" pitchFamily="18" charset="0"/>
              </a:rPr>
              <a:t> but that otherwise lies </a:t>
            </a:r>
            <a:r>
              <a:rPr lang="en-US" sz="1800" dirty="0" err="1" smtClean="0">
                <a:latin typeface="Times New Roman" pitchFamily="18" charset="0"/>
                <a:cs typeface="Times New Roman" pitchFamily="18" charset="0"/>
              </a:rPr>
              <a:t>subepicardially</a:t>
            </a:r>
            <a:r>
              <a:rPr lang="en-US" sz="1800" dirty="0" smtClean="0">
                <a:latin typeface="Times New Roman" pitchFamily="18" charset="0"/>
                <a:cs typeface="Times New Roman" pitchFamily="18" charset="0"/>
              </a:rPr>
              <a:t>.</a:t>
            </a:r>
          </a:p>
          <a:p>
            <a:pPr algn="just">
              <a:lnSpc>
                <a:spcPct val="170000"/>
              </a:lnSpc>
            </a:pPr>
            <a:r>
              <a:rPr lang="en-US" sz="1800" dirty="0" smtClean="0">
                <a:latin typeface="Times New Roman" pitchFamily="18" charset="0"/>
                <a:cs typeface="Times New Roman" pitchFamily="18" charset="0"/>
              </a:rPr>
              <a:t>Reported prevalence 1.7% by angiographic studies (only in LAD). </a:t>
            </a:r>
          </a:p>
          <a:p>
            <a:pPr lvl="1" algn="just">
              <a:lnSpc>
                <a:spcPct val="170000"/>
              </a:lnSpc>
            </a:pPr>
            <a:r>
              <a:rPr lang="en-US" sz="1600" dirty="0" smtClean="0">
                <a:latin typeface="Times New Roman" pitchFamily="18" charset="0"/>
                <a:cs typeface="Times New Roman" pitchFamily="18" charset="0"/>
              </a:rPr>
              <a:t>25% mean prevalence by pathologic studies, LAD most common.</a:t>
            </a:r>
          </a:p>
          <a:p>
            <a:pPr lvl="1" algn="just">
              <a:lnSpc>
                <a:spcPct val="170000"/>
              </a:lnSpc>
            </a:pPr>
            <a:r>
              <a:rPr lang="en-IN" sz="1600" dirty="0" smtClean="0">
                <a:latin typeface="Times New Roman" pitchFamily="18" charset="0"/>
                <a:cs typeface="Times New Roman" pitchFamily="18" charset="0"/>
              </a:rPr>
              <a:t>Length of bridges varies from 4 mm to 40 mm</a:t>
            </a:r>
            <a:endParaRPr lang="en-US" sz="1600" dirty="0" smtClean="0">
              <a:latin typeface="Times New Roman" pitchFamily="18" charset="0"/>
              <a:cs typeface="Times New Roman" pitchFamily="18" charset="0"/>
            </a:endParaRPr>
          </a:p>
          <a:p>
            <a:pPr algn="just">
              <a:lnSpc>
                <a:spcPct val="170000"/>
              </a:lnSpc>
            </a:pPr>
            <a:r>
              <a:rPr lang="en-US" sz="1800" dirty="0" err="1" smtClean="0">
                <a:latin typeface="Times New Roman" pitchFamily="18" charset="0"/>
                <a:cs typeface="Times New Roman" pitchFamily="18" charset="0"/>
              </a:rPr>
              <a:t>Angiographically</a:t>
            </a:r>
            <a:r>
              <a:rPr lang="en-US" sz="1800" dirty="0" smtClean="0">
                <a:latin typeface="Times New Roman" pitchFamily="18" charset="0"/>
                <a:cs typeface="Times New Roman" pitchFamily="18" charset="0"/>
              </a:rPr>
              <a:t> - Systolic narrowing of a coronary artery segment, facilitated by intracoronary administration of NTG.</a:t>
            </a:r>
          </a:p>
          <a:p>
            <a:pPr algn="just">
              <a:lnSpc>
                <a:spcPct val="170000"/>
              </a:lnSpc>
            </a:pPr>
            <a:r>
              <a:rPr lang="en-US" sz="1800" dirty="0" smtClean="0">
                <a:latin typeface="Times New Roman" pitchFamily="18" charset="0"/>
                <a:cs typeface="Times New Roman" pitchFamily="18" charset="0"/>
              </a:rPr>
              <a:t>Unlikely to cause absolute flow reduction- 85% of human coronary flow occurs in diastole.</a:t>
            </a:r>
          </a:p>
          <a:p>
            <a:pPr algn="just">
              <a:lnSpc>
                <a:spcPct val="170000"/>
              </a:lnSpc>
            </a:pPr>
            <a:r>
              <a:rPr lang="en-US" sz="1800" dirty="0" smtClean="0">
                <a:latin typeface="Times New Roman" pitchFamily="18" charset="0"/>
                <a:cs typeface="Times New Roman" pitchFamily="18" charset="0"/>
              </a:rPr>
              <a:t>Usually clinically silent; rarely the longer and deeper bridges manifest with myocardial ischemia, ACS or SCD.</a:t>
            </a:r>
            <a:endParaRPr lang="en-IN" sz="1800" dirty="0" smtClean="0">
              <a:latin typeface="Times New Roman" pitchFamily="18" charset="0"/>
              <a:cs typeface="Times New Roman" pitchFamily="18" charset="0"/>
            </a:endParaRPr>
          </a:p>
          <a:p>
            <a:pPr algn="just">
              <a:lnSpc>
                <a:spcPct val="170000"/>
              </a:lnSpc>
            </a:pPr>
            <a:endParaRPr lang="en-US" sz="1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fontScale="90000"/>
          </a:bodyPr>
          <a:lstStyle/>
          <a:p>
            <a:r>
              <a:rPr lang="en-US" dirty="0" smtClean="0">
                <a:solidFill>
                  <a:srgbClr val="00B050"/>
                </a:solidFill>
              </a:rPr>
              <a:t>Atherosclerosis in Myocardial bridge</a:t>
            </a:r>
            <a:endParaRPr lang="en-US" dirty="0">
              <a:solidFill>
                <a:srgbClr val="00B050"/>
              </a:solidFill>
            </a:endParaRPr>
          </a:p>
        </p:txBody>
      </p:sp>
      <p:sp>
        <p:nvSpPr>
          <p:cNvPr id="3" name="Content Placeholder 2"/>
          <p:cNvSpPr>
            <a:spLocks noGrp="1"/>
          </p:cNvSpPr>
          <p:nvPr>
            <p:ph idx="1"/>
          </p:nvPr>
        </p:nvSpPr>
        <p:spPr>
          <a:xfrm>
            <a:off x="457200" y="1143000"/>
            <a:ext cx="8229600" cy="4983163"/>
          </a:xfrm>
        </p:spPr>
        <p:txBody>
          <a:bodyPr>
            <a:normAutofit/>
          </a:bodyPr>
          <a:lstStyle/>
          <a:p>
            <a:pPr marL="0" indent="0" algn="just">
              <a:buNone/>
            </a:pPr>
            <a:r>
              <a:rPr lang="en-US" sz="2400" dirty="0" smtClean="0"/>
              <a:t>            IVUS in 69 patients with myocardial bridge found increased incidence of atherosclerosis at segments proximal to the bridge, but no plague within or distal to the bridges.</a:t>
            </a:r>
          </a:p>
          <a:p>
            <a:pPr marL="0" indent="0" algn="just">
              <a:buNone/>
            </a:pPr>
            <a:r>
              <a:rPr lang="en-IN" sz="1600" b="1" dirty="0" err="1" smtClean="0">
                <a:solidFill>
                  <a:srgbClr val="FF0000"/>
                </a:solidFill>
              </a:rPr>
              <a:t>Ge</a:t>
            </a:r>
            <a:r>
              <a:rPr lang="en-IN" sz="1600" b="1" dirty="0" smtClean="0">
                <a:solidFill>
                  <a:srgbClr val="FF0000"/>
                </a:solidFill>
              </a:rPr>
              <a:t> J, </a:t>
            </a:r>
            <a:r>
              <a:rPr lang="en-IN" sz="1600" b="1" dirty="0" err="1" smtClean="0">
                <a:solidFill>
                  <a:srgbClr val="FF0000"/>
                </a:solidFill>
              </a:rPr>
              <a:t>Jeremias</a:t>
            </a:r>
            <a:r>
              <a:rPr lang="en-IN" sz="1600" b="1" dirty="0" smtClean="0">
                <a:solidFill>
                  <a:srgbClr val="FF0000"/>
                </a:solidFill>
              </a:rPr>
              <a:t> A, Rupp A, et al. New signs characteristic of myocardial bridging demonstrated by intracoronary ultrasound and Doppler. </a:t>
            </a:r>
            <a:r>
              <a:rPr lang="en-IN" sz="1600" b="1" dirty="0" err="1" smtClean="0">
                <a:solidFill>
                  <a:srgbClr val="FF0000"/>
                </a:solidFill>
              </a:rPr>
              <a:t>Eur</a:t>
            </a:r>
            <a:r>
              <a:rPr lang="en-IN" sz="1600" b="1" dirty="0" smtClean="0">
                <a:solidFill>
                  <a:srgbClr val="FF0000"/>
                </a:solidFill>
              </a:rPr>
              <a:t> Heart J 1999;20:1707-16</a:t>
            </a:r>
            <a:endParaRPr lang="en-US" sz="2400" dirty="0"/>
          </a:p>
        </p:txBody>
      </p:sp>
      <p:pic>
        <p:nvPicPr>
          <p:cNvPr id="4" name="Picture 3"/>
          <p:cNvPicPr>
            <a:picLocks noChangeAspect="1"/>
          </p:cNvPicPr>
          <p:nvPr/>
        </p:nvPicPr>
        <p:blipFill>
          <a:blip r:embed="rId3"/>
          <a:stretch>
            <a:fillRect/>
          </a:stretch>
        </p:blipFill>
        <p:spPr>
          <a:xfrm>
            <a:off x="838200" y="3276600"/>
            <a:ext cx="7539866" cy="3581400"/>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ANGIOGRAPHIC SIGNS</a:t>
            </a:r>
            <a:endParaRPr lang="en-US" dirty="0"/>
          </a:p>
        </p:txBody>
      </p:sp>
      <p:sp>
        <p:nvSpPr>
          <p:cNvPr id="3" name="Content Placeholder 2"/>
          <p:cNvSpPr>
            <a:spLocks noGrp="1"/>
          </p:cNvSpPr>
          <p:nvPr>
            <p:ph idx="1"/>
          </p:nvPr>
        </p:nvSpPr>
        <p:spPr/>
        <p:txBody>
          <a:bodyPr/>
          <a:lstStyle/>
          <a:p>
            <a:pPr>
              <a:lnSpc>
                <a:spcPct val="200000"/>
              </a:lnSpc>
            </a:pPr>
            <a:r>
              <a:rPr lang="en-US" dirty="0" smtClean="0">
                <a:latin typeface="Times New Roman" pitchFamily="18" charset="0"/>
                <a:cs typeface="Times New Roman" pitchFamily="18" charset="0"/>
              </a:rPr>
              <a:t>Straight course</a:t>
            </a:r>
          </a:p>
          <a:p>
            <a:pPr>
              <a:lnSpc>
                <a:spcPct val="200000"/>
              </a:lnSpc>
            </a:pPr>
            <a:r>
              <a:rPr lang="en-US" dirty="0" smtClean="0">
                <a:latin typeface="Times New Roman" pitchFamily="18" charset="0"/>
                <a:cs typeface="Times New Roman" pitchFamily="18" charset="0"/>
              </a:rPr>
              <a:t>Lack of spring – like motion</a:t>
            </a:r>
          </a:p>
          <a:p>
            <a:pPr>
              <a:lnSpc>
                <a:spcPct val="200000"/>
              </a:lnSpc>
            </a:pPr>
            <a:r>
              <a:rPr lang="en-US" dirty="0" smtClean="0">
                <a:latin typeface="Times New Roman" pitchFamily="18" charset="0"/>
                <a:cs typeface="Times New Roman" pitchFamily="18" charset="0"/>
              </a:rPr>
              <a:t>Systolic compression</a:t>
            </a:r>
          </a:p>
          <a:p>
            <a:pPr>
              <a:lnSpc>
                <a:spcPct val="200000"/>
              </a:lnSpc>
            </a:pPr>
            <a:r>
              <a:rPr lang="en-US" dirty="0" smtClean="0">
                <a:latin typeface="Times New Roman" pitchFamily="18" charset="0"/>
                <a:cs typeface="Times New Roman" pitchFamily="18" charset="0"/>
              </a:rPr>
              <a:t>Proximal &amp; distal </a:t>
            </a:r>
            <a:r>
              <a:rPr lang="en-US" dirty="0" err="1" smtClean="0">
                <a:latin typeface="Times New Roman" pitchFamily="18" charset="0"/>
                <a:cs typeface="Times New Roman" pitchFamily="18" charset="0"/>
              </a:rPr>
              <a:t>angulation</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IMG_114390533.MOV">
            <a:hlinkClick r:id="" action="ppaction://media"/>
          </p:cNvPr>
          <p:cNvPicPr>
            <a:picLocks noGrp="1" noRot="1" noChangeAspect="1"/>
          </p:cNvPicPr>
          <p:nvPr>
            <p:ph idx="1"/>
            <a:videoFile r:link="rId1"/>
          </p:nvPr>
        </p:nvPicPr>
        <p:blipFill>
          <a:blip r:embed="rId3"/>
          <a:stretch>
            <a:fillRect/>
          </a:stretch>
        </p:blipFill>
        <p:spPr>
          <a:xfrm>
            <a:off x="457200" y="304800"/>
            <a:ext cx="8229600" cy="617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1433512" y="2101056"/>
            <a:ext cx="6276975" cy="3524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solidFill>
                  <a:srgbClr val="7030A0"/>
                </a:solidFill>
              </a:rPr>
              <a:t>DUPLICATION</a:t>
            </a:r>
            <a:endParaRPr lang="en-US" dirty="0">
              <a:solidFill>
                <a:srgbClr val="7030A0"/>
              </a:solidFill>
            </a:endParaRPr>
          </a:p>
        </p:txBody>
      </p:sp>
      <p:sp>
        <p:nvSpPr>
          <p:cNvPr id="3" name="Content Placeholder 2"/>
          <p:cNvSpPr>
            <a:spLocks noGrp="1"/>
          </p:cNvSpPr>
          <p:nvPr>
            <p:ph idx="1"/>
          </p:nvPr>
        </p:nvSpPr>
        <p:spPr>
          <a:xfrm>
            <a:off x="457200" y="1066800"/>
            <a:ext cx="8229600" cy="5059363"/>
          </a:xfrm>
        </p:spPr>
        <p:txBody>
          <a:bodyPr>
            <a:noAutofit/>
          </a:bodyPr>
          <a:lstStyle/>
          <a:p>
            <a:pPr algn="just">
              <a:lnSpc>
                <a:spcPct val="220000"/>
              </a:lnSpc>
              <a:buNone/>
            </a:pPr>
            <a:r>
              <a:rPr lang="en-US" sz="2000" b="1" dirty="0" smtClean="0">
                <a:solidFill>
                  <a:srgbClr val="00B050"/>
                </a:solidFill>
                <a:latin typeface="Times New Roman" pitchFamily="18" charset="0"/>
                <a:cs typeface="Times New Roman" pitchFamily="18" charset="0"/>
              </a:rPr>
              <a:t>Split RCA</a:t>
            </a:r>
          </a:p>
          <a:p>
            <a:pPr algn="just">
              <a:lnSpc>
                <a:spcPct val="220000"/>
              </a:lnSpc>
            </a:pPr>
            <a:r>
              <a:rPr lang="en-US" sz="1600" dirty="0" smtClean="0">
                <a:latin typeface="Times New Roman" pitchFamily="18" charset="0"/>
                <a:cs typeface="Times New Roman" pitchFamily="18" charset="0"/>
              </a:rPr>
              <a:t>Defined as an RCA that features a split PDA with the anterior subdivision of the RCA leading to the distal portion of the PDA supply anterior free wall of the RV. </a:t>
            </a:r>
          </a:p>
          <a:p>
            <a:pPr algn="just">
              <a:lnSpc>
                <a:spcPct val="220000"/>
              </a:lnSpc>
            </a:pPr>
            <a:r>
              <a:rPr lang="en-US" sz="1600" dirty="0" smtClean="0">
                <a:latin typeface="Times New Roman" pitchFamily="18" charset="0"/>
                <a:cs typeface="Times New Roman" pitchFamily="18" charset="0"/>
              </a:rPr>
              <a:t>The other (posterior) bifurcation of the RCA maintains a course in the </a:t>
            </a:r>
            <a:r>
              <a:rPr lang="en-US" sz="1600" dirty="0" err="1" smtClean="0">
                <a:latin typeface="Times New Roman" pitchFamily="18" charset="0"/>
                <a:cs typeface="Times New Roman" pitchFamily="18" charset="0"/>
              </a:rPr>
              <a:t>atrioventricular</a:t>
            </a:r>
            <a:r>
              <a:rPr lang="en-US" sz="1600" dirty="0" smtClean="0">
                <a:latin typeface="Times New Roman" pitchFamily="18" charset="0"/>
                <a:cs typeface="Times New Roman" pitchFamily="18" charset="0"/>
              </a:rPr>
              <a:t> groove and forms the uppermost portion of the posterior descending branch.</a:t>
            </a:r>
          </a:p>
          <a:p>
            <a:pPr algn="just">
              <a:lnSpc>
                <a:spcPct val="220000"/>
              </a:lnSpc>
              <a:buNone/>
            </a:pPr>
            <a:r>
              <a:rPr lang="en-US" sz="2000" b="1" i="1" dirty="0" smtClean="0">
                <a:solidFill>
                  <a:srgbClr val="00B050"/>
                </a:solidFill>
                <a:latin typeface="Times New Roman" pitchFamily="18" charset="0"/>
                <a:cs typeface="Times New Roman" pitchFamily="18" charset="0"/>
              </a:rPr>
              <a:t>Duplication of LAD</a:t>
            </a:r>
          </a:p>
          <a:p>
            <a:pPr algn="just">
              <a:lnSpc>
                <a:spcPct val="220000"/>
              </a:lnSpc>
            </a:pPr>
            <a:r>
              <a:rPr lang="en-US" sz="1600" dirty="0" smtClean="0">
                <a:latin typeface="Times New Roman" pitchFamily="18" charset="0"/>
                <a:cs typeface="Times New Roman" pitchFamily="18" charset="0"/>
              </a:rPr>
              <a:t>Often one of the duplicated LAD arteries may arise from the RCA and take a </a:t>
            </a:r>
            <a:r>
              <a:rPr lang="en-US" sz="1600" dirty="0" err="1" smtClean="0">
                <a:latin typeface="Times New Roman" pitchFamily="18" charset="0"/>
                <a:cs typeface="Times New Roman" pitchFamily="18" charset="0"/>
              </a:rPr>
              <a:t>prepulmonic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septal</a:t>
            </a:r>
            <a:r>
              <a:rPr lang="en-US" sz="1600" dirty="0" smtClean="0">
                <a:latin typeface="Times New Roman" pitchFamily="18" charset="0"/>
                <a:cs typeface="Times New Roman" pitchFamily="18" charset="0"/>
              </a:rPr>
              <a:t> or inter-arterial course. </a:t>
            </a:r>
          </a:p>
          <a:p>
            <a:pPr algn="just">
              <a:lnSpc>
                <a:spcPct val="220000"/>
              </a:lnSpc>
            </a:pPr>
            <a:r>
              <a:rPr lang="en-US" sz="1600" dirty="0" smtClean="0">
                <a:latin typeface="Times New Roman" pitchFamily="18" charset="0"/>
                <a:cs typeface="Times New Roman" pitchFamily="18" charset="0"/>
              </a:rPr>
              <a:t>Its not intrinsically </a:t>
            </a:r>
            <a:r>
              <a:rPr lang="en-US" sz="1600" dirty="0" err="1" smtClean="0">
                <a:latin typeface="Times New Roman" pitchFamily="18" charset="0"/>
                <a:cs typeface="Times New Roman" pitchFamily="18" charset="0"/>
              </a:rPr>
              <a:t>haemodynamically</a:t>
            </a:r>
            <a:r>
              <a:rPr lang="en-US" sz="1600" dirty="0" smtClean="0">
                <a:latin typeface="Times New Roman" pitchFamily="18" charset="0"/>
                <a:cs typeface="Times New Roman" pitchFamily="18" charset="0"/>
              </a:rPr>
              <a:t> significant, but it complicate CABG</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3FF3.jpg"/>
          <p:cNvPicPr>
            <a:picLocks noGrp="1" noChangeAspect="1"/>
          </p:cNvPicPr>
          <p:nvPr>
            <p:ph idx="1"/>
          </p:nvPr>
        </p:nvPicPr>
        <p:blipFill>
          <a:blip r:embed="rId2"/>
          <a:stretch>
            <a:fillRect/>
          </a:stretch>
        </p:blipFill>
        <p:spPr>
          <a:xfrm>
            <a:off x="1" y="1"/>
            <a:ext cx="3581400" cy="3352800"/>
          </a:xfrm>
        </p:spPr>
      </p:pic>
      <p:pic>
        <p:nvPicPr>
          <p:cNvPr id="5" name="Picture 4" descr="23FF4.jpg"/>
          <p:cNvPicPr>
            <a:picLocks noChangeAspect="1"/>
          </p:cNvPicPr>
          <p:nvPr/>
        </p:nvPicPr>
        <p:blipFill>
          <a:blip r:embed="rId3"/>
          <a:stretch>
            <a:fillRect/>
          </a:stretch>
        </p:blipFill>
        <p:spPr>
          <a:xfrm>
            <a:off x="4572000" y="0"/>
            <a:ext cx="3657600" cy="3346450"/>
          </a:xfrm>
          <a:prstGeom prst="rect">
            <a:avLst/>
          </a:prstGeom>
        </p:spPr>
      </p:pic>
      <p:pic>
        <p:nvPicPr>
          <p:cNvPr id="6" name="Picture 5" descr="The-split-RCA-third-most-frequent-anomaly-encountered-in-the-present-study-The-split.png"/>
          <p:cNvPicPr>
            <a:picLocks noChangeAspect="1"/>
          </p:cNvPicPr>
          <p:nvPr/>
        </p:nvPicPr>
        <p:blipFill>
          <a:blip r:embed="rId4"/>
          <a:stretch>
            <a:fillRect/>
          </a:stretch>
        </p:blipFill>
        <p:spPr>
          <a:xfrm>
            <a:off x="1202462" y="3429000"/>
            <a:ext cx="6739075" cy="3429000"/>
          </a:xfrm>
          <a:prstGeom prst="rect">
            <a:avLst/>
          </a:prstGeo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dirty="0" smtClean="0">
                <a:solidFill>
                  <a:srgbClr val="7030A0"/>
                </a:solidFill>
              </a:rPr>
              <a:t>ANGIOGRAPHIC SUBTYPES</a:t>
            </a:r>
            <a:endParaRPr lang="en-US" dirty="0">
              <a:solidFill>
                <a:srgbClr val="7030A0"/>
              </a:solidFill>
            </a:endParaRPr>
          </a:p>
        </p:txBody>
      </p:sp>
      <p:sp>
        <p:nvSpPr>
          <p:cNvPr id="3" name="Content Placeholder 2"/>
          <p:cNvSpPr>
            <a:spLocks noGrp="1"/>
          </p:cNvSpPr>
          <p:nvPr>
            <p:ph idx="1"/>
          </p:nvPr>
        </p:nvSpPr>
        <p:spPr>
          <a:xfrm>
            <a:off x="457200" y="1600200"/>
            <a:ext cx="8229600" cy="5257800"/>
          </a:xfrm>
        </p:spPr>
        <p:txBody>
          <a:bodyPr>
            <a:normAutofit fontScale="55000" lnSpcReduction="20000"/>
          </a:bodyPr>
          <a:lstStyle/>
          <a:p>
            <a:pPr algn="just">
              <a:lnSpc>
                <a:spcPct val="170000"/>
              </a:lnSpc>
            </a:pPr>
            <a:r>
              <a:rPr lang="en-US" b="1" dirty="0" smtClean="0">
                <a:latin typeface="Times New Roman" pitchFamily="18" charset="0"/>
                <a:cs typeface="Times New Roman" pitchFamily="18" charset="0"/>
              </a:rPr>
              <a:t>Type I:</a:t>
            </a:r>
            <a:r>
              <a:rPr lang="en-US" dirty="0" smtClean="0">
                <a:latin typeface="Times New Roman" pitchFamily="18" charset="0"/>
                <a:cs typeface="Times New Roman" pitchFamily="18" charset="0"/>
              </a:rPr>
              <a:t> The short LAD runs in the AIVS and is generally the source of all major proximal </a:t>
            </a:r>
            <a:r>
              <a:rPr lang="en-US" dirty="0" err="1" smtClean="0">
                <a:latin typeface="Times New Roman" pitchFamily="18" charset="0"/>
                <a:cs typeface="Times New Roman" pitchFamily="18" charset="0"/>
              </a:rPr>
              <a:t>septal</a:t>
            </a:r>
            <a:r>
              <a:rPr lang="en-US" dirty="0" smtClean="0">
                <a:latin typeface="Times New Roman" pitchFamily="18" charset="0"/>
                <a:cs typeface="Times New Roman" pitchFamily="18" charset="0"/>
              </a:rPr>
              <a:t> perforators. The long LAD also runs in the AIVS, descending on the left ventricular side of the AIVS, reentering the distal AIVS to reach the apex.</a:t>
            </a:r>
          </a:p>
          <a:p>
            <a:pPr algn="just">
              <a:lnSpc>
                <a:spcPct val="170000"/>
              </a:lnSpc>
            </a:pPr>
            <a:r>
              <a:rPr lang="en-US" b="1" dirty="0" smtClean="0">
                <a:latin typeface="Times New Roman" pitchFamily="18" charset="0"/>
                <a:cs typeface="Times New Roman" pitchFamily="18" charset="0"/>
              </a:rPr>
              <a:t>Type II</a:t>
            </a:r>
            <a:r>
              <a:rPr lang="en-US" dirty="0" smtClean="0">
                <a:latin typeface="Times New Roman" pitchFamily="18" charset="0"/>
                <a:cs typeface="Times New Roman" pitchFamily="18" charset="0"/>
              </a:rPr>
              <a:t>: The short LAD is the same as in type 1, but the long LAD descends over the right ventricular side before reentering the AIVS.</a:t>
            </a:r>
          </a:p>
          <a:p>
            <a:pPr algn="just">
              <a:lnSpc>
                <a:spcPct val="170000"/>
              </a:lnSpc>
            </a:pPr>
            <a:r>
              <a:rPr lang="en-US" b="1" dirty="0" smtClean="0">
                <a:latin typeface="Times New Roman" pitchFamily="18" charset="0"/>
                <a:cs typeface="Times New Roman" pitchFamily="18" charset="0"/>
              </a:rPr>
              <a:t>Type III</a:t>
            </a:r>
            <a:r>
              <a:rPr lang="en-US" dirty="0" smtClean="0">
                <a:latin typeface="Times New Roman" pitchFamily="18" charset="0"/>
                <a:cs typeface="Times New Roman" pitchFamily="18" charset="0"/>
              </a:rPr>
              <a:t>: The short LAD is consistent with that in types 1 and 2. The long LAD travels </a:t>
            </a:r>
            <a:r>
              <a:rPr lang="en-US" dirty="0" err="1" smtClean="0">
                <a:latin typeface="Times New Roman" pitchFamily="18" charset="0"/>
                <a:cs typeface="Times New Roman" pitchFamily="18" charset="0"/>
              </a:rPr>
              <a:t>intramyocardially</a:t>
            </a:r>
            <a:r>
              <a:rPr lang="en-US" dirty="0" smtClean="0">
                <a:latin typeface="Times New Roman" pitchFamily="18" charset="0"/>
                <a:cs typeface="Times New Roman" pitchFamily="18" charset="0"/>
              </a:rPr>
              <a:t> in the ventricular septum.</a:t>
            </a:r>
          </a:p>
          <a:p>
            <a:pPr algn="just">
              <a:lnSpc>
                <a:spcPct val="170000"/>
              </a:lnSpc>
            </a:pPr>
            <a:r>
              <a:rPr lang="en-US" b="1" dirty="0" smtClean="0">
                <a:latin typeface="Times New Roman" pitchFamily="18" charset="0"/>
                <a:cs typeface="Times New Roman" pitchFamily="18" charset="0"/>
              </a:rPr>
              <a:t>Type IV</a:t>
            </a:r>
            <a:r>
              <a:rPr lang="en-US" dirty="0" smtClean="0">
                <a:latin typeface="Times New Roman" pitchFamily="18" charset="0"/>
                <a:cs typeface="Times New Roman" pitchFamily="18" charset="0"/>
              </a:rPr>
              <a:t>: The short LAD originates from the LMCA. The major </a:t>
            </a:r>
            <a:r>
              <a:rPr lang="en-US" dirty="0" err="1" smtClean="0">
                <a:latin typeface="Times New Roman" pitchFamily="18" charset="0"/>
                <a:cs typeface="Times New Roman" pitchFamily="18" charset="0"/>
              </a:rPr>
              <a:t>septal</a:t>
            </a:r>
            <a:r>
              <a:rPr lang="en-US" dirty="0" smtClean="0">
                <a:latin typeface="Times New Roman" pitchFamily="18" charset="0"/>
                <a:cs typeface="Times New Roman" pitchFamily="18" charset="0"/>
              </a:rPr>
              <a:t> perforators and the diagonal branches originate from this vessel. The long LAD arises from the RCA. It is extremely rare among the four types.</a:t>
            </a:r>
          </a:p>
          <a:p>
            <a:pPr algn="just">
              <a:lnSpc>
                <a:spcPct val="170000"/>
              </a:lnSpc>
            </a:pP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srcRect/>
          <a:stretch>
            <a:fillRect/>
          </a:stretch>
        </p:blipFill>
        <p:spPr bwMode="auto">
          <a:xfrm>
            <a:off x="0" y="1447800"/>
            <a:ext cx="4572000" cy="4525963"/>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4572000" y="1447800"/>
            <a:ext cx="4572000" cy="4505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2500</TotalTime>
  <Words>4588</Words>
  <Application>Microsoft Office PowerPoint</Application>
  <PresentationFormat>On-screen Show (4:3)</PresentationFormat>
  <Paragraphs>518</Paragraphs>
  <Slides>123</Slides>
  <Notes>16</Notes>
  <HiddenSlides>0</HiddenSlides>
  <MMClips>4</MMClips>
  <ScaleCrop>false</ScaleCrop>
  <HeadingPairs>
    <vt:vector size="4" baseType="variant">
      <vt:variant>
        <vt:lpstr>Theme</vt:lpstr>
      </vt:variant>
      <vt:variant>
        <vt:i4>1</vt:i4>
      </vt:variant>
      <vt:variant>
        <vt:lpstr>Slide Titles</vt:lpstr>
      </vt:variant>
      <vt:variant>
        <vt:i4>123</vt:i4>
      </vt:variant>
    </vt:vector>
  </HeadingPairs>
  <TitlesOfParts>
    <vt:vector size="124" baseType="lpstr">
      <vt:lpstr>Office Theme</vt:lpstr>
      <vt:lpstr>CORONARY ARTERY ANOMALIES</vt:lpstr>
      <vt:lpstr>OVERVIEW </vt:lpstr>
      <vt:lpstr>INTRODUCTION</vt:lpstr>
      <vt:lpstr>Coronary Arteries- Development</vt:lpstr>
      <vt:lpstr>Slide 5</vt:lpstr>
      <vt:lpstr>Slide 6</vt:lpstr>
      <vt:lpstr>Slide 7</vt:lpstr>
      <vt:lpstr>Slide 8</vt:lpstr>
      <vt:lpstr>DEFINITIONS</vt:lpstr>
      <vt:lpstr>Slide 10</vt:lpstr>
      <vt:lpstr>NORMAL CORONARY</vt:lpstr>
      <vt:lpstr>INCIDENCE</vt:lpstr>
      <vt:lpstr>IMPORTANCE</vt:lpstr>
      <vt:lpstr>IMAGING</vt:lpstr>
      <vt:lpstr>CLASSIFICATIONS</vt:lpstr>
      <vt:lpstr>Slide 16</vt:lpstr>
      <vt:lpstr> </vt:lpstr>
      <vt:lpstr>Slide 18</vt:lpstr>
      <vt:lpstr>Slide 19</vt:lpstr>
      <vt:lpstr>Slide 20</vt:lpstr>
      <vt:lpstr> FUNCTIONAL CLASSIFICATION</vt:lpstr>
      <vt:lpstr>Slide 22</vt:lpstr>
      <vt:lpstr>Classification based on ischemia</vt:lpstr>
      <vt:lpstr>Anomalies of origination and course </vt:lpstr>
      <vt:lpstr> </vt:lpstr>
      <vt:lpstr>CANNULATION</vt:lpstr>
      <vt:lpstr>Anomalous location of coronary ostium within aortic root or near proper aortic sinus of Valsalva</vt:lpstr>
      <vt:lpstr>Slide 28</vt:lpstr>
      <vt:lpstr>ALCAPA</vt:lpstr>
      <vt:lpstr> </vt:lpstr>
      <vt:lpstr>Slide 31</vt:lpstr>
      <vt:lpstr>Slide 32</vt:lpstr>
      <vt:lpstr>Slide 33</vt:lpstr>
      <vt:lpstr>Slide 34</vt:lpstr>
      <vt:lpstr>Slide 35</vt:lpstr>
      <vt:lpstr>Slide 36</vt:lpstr>
      <vt:lpstr>Management </vt:lpstr>
      <vt:lpstr>ARCAPA</vt:lpstr>
      <vt:lpstr>Slide 39</vt:lpstr>
      <vt:lpstr>Slide 40</vt:lpstr>
      <vt:lpstr>ACAOS</vt:lpstr>
      <vt:lpstr>Slide 42</vt:lpstr>
      <vt:lpstr>Slide 43</vt:lpstr>
      <vt:lpstr>Slide 44</vt:lpstr>
      <vt:lpstr>Right coronary originating from the left coronary sinus</vt:lpstr>
      <vt:lpstr> Possible Paths Of Connection To Opposite Cusps </vt:lpstr>
      <vt:lpstr> </vt:lpstr>
      <vt:lpstr>Slide 48</vt:lpstr>
      <vt:lpstr>Slide 49</vt:lpstr>
      <vt:lpstr>Slide 50</vt:lpstr>
      <vt:lpstr>Slide 51</vt:lpstr>
      <vt:lpstr>Slide 52</vt:lpstr>
      <vt:lpstr>Slide 53</vt:lpstr>
      <vt:lpstr>Slide 54</vt:lpstr>
      <vt:lpstr>Slide 55</vt:lpstr>
      <vt:lpstr>       ANGIOGRAPHIC APPEARANCE</vt:lpstr>
      <vt:lpstr>L C X</vt:lpstr>
      <vt:lpstr>Slide 58</vt:lpstr>
      <vt:lpstr>Slide 59</vt:lpstr>
      <vt:lpstr>Slide 60</vt:lpstr>
      <vt:lpstr>Slide 61</vt:lpstr>
      <vt:lpstr>LMCA</vt:lpstr>
      <vt:lpstr>Septal ALMCA </vt:lpstr>
      <vt:lpstr>Slide 64</vt:lpstr>
      <vt:lpstr>Slide 65</vt:lpstr>
      <vt:lpstr>Slide 66</vt:lpstr>
      <vt:lpstr>Slide 67</vt:lpstr>
      <vt:lpstr>Slide 68</vt:lpstr>
      <vt:lpstr>Slide 69</vt:lpstr>
      <vt:lpstr>ANOMALOUS ORIGIN OF THE RCA FROM THE LEFT CORONARY SINUS OR FROM THE AORTA ABOVE THE CORONARY SINUSES</vt:lpstr>
      <vt:lpstr>Slide 71</vt:lpstr>
      <vt:lpstr>Slide 72</vt:lpstr>
      <vt:lpstr>Slide 73</vt:lpstr>
      <vt:lpstr>Manifestations of ACAOS</vt:lpstr>
      <vt:lpstr>Slide 75</vt:lpstr>
      <vt:lpstr>MANAGEMENT</vt:lpstr>
      <vt:lpstr>Slide 77</vt:lpstr>
      <vt:lpstr>SINGLE CORONARY</vt:lpstr>
      <vt:lpstr>Slide 79</vt:lpstr>
      <vt:lpstr>Slide 80</vt:lpstr>
      <vt:lpstr>Slide 81</vt:lpstr>
      <vt:lpstr> </vt:lpstr>
      <vt:lpstr>Slide 83</vt:lpstr>
      <vt:lpstr>Ectopic Coronary Ostium in NCS  </vt:lpstr>
      <vt:lpstr>Ectopic Coronary Ostium Arising Outside the Aortic Root(Ascending Aorta) </vt:lpstr>
      <vt:lpstr> ANOMALIES  OF INTRINSIC  CORONARY ARTERIAL  ANATOMY </vt:lpstr>
      <vt:lpstr>CONGENITAL OSTIAL STENOSIS OR ATRESIA</vt:lpstr>
      <vt:lpstr>Slide 88</vt:lpstr>
      <vt:lpstr> </vt:lpstr>
      <vt:lpstr>Coronary ectasia or aneurysm</vt:lpstr>
      <vt:lpstr>INTRAMYOCARDIAL CORONARY ARTERY (MUSCULAR BRIDGE)</vt:lpstr>
      <vt:lpstr>Atherosclerosis in Myocardial bridge</vt:lpstr>
      <vt:lpstr>ANGIOGRAPHIC SIGNS</vt:lpstr>
      <vt:lpstr>Slide 94</vt:lpstr>
      <vt:lpstr>Slide 95</vt:lpstr>
      <vt:lpstr>DUPLICATION</vt:lpstr>
      <vt:lpstr>Slide 97</vt:lpstr>
      <vt:lpstr>ANGIOGRAPHIC SUBTYPES</vt:lpstr>
      <vt:lpstr>Slide 99</vt:lpstr>
      <vt:lpstr>               ANOMALIES OF TERMINATION </vt:lpstr>
      <vt:lpstr>Coronary Arteriovenous Fistula</vt:lpstr>
      <vt:lpstr>Slide 102</vt:lpstr>
      <vt:lpstr>Slide 103</vt:lpstr>
      <vt:lpstr>Clinical features</vt:lpstr>
      <vt:lpstr>Natural history</vt:lpstr>
      <vt:lpstr>Diagnosis</vt:lpstr>
      <vt:lpstr>Slide 107</vt:lpstr>
      <vt:lpstr>Slide 108</vt:lpstr>
      <vt:lpstr>MANAGEMENT</vt:lpstr>
      <vt:lpstr>Slide 110</vt:lpstr>
      <vt:lpstr>Slide 111</vt:lpstr>
      <vt:lpstr> SYSTEMIC TERMINATION </vt:lpstr>
      <vt:lpstr>  Anomalous collateral coronary arteries </vt:lpstr>
      <vt:lpstr>                Coronary Artery Patterns with Congenital Heart Defects </vt:lpstr>
      <vt:lpstr>TOF</vt:lpstr>
      <vt:lpstr>D - TGA</vt:lpstr>
      <vt:lpstr>L - TGA</vt:lpstr>
      <vt:lpstr>Truncus arteriosus</vt:lpstr>
      <vt:lpstr>BICUSPID AORTIC VALVE</vt:lpstr>
      <vt:lpstr>Slide 120</vt:lpstr>
      <vt:lpstr>Slide 121</vt:lpstr>
      <vt:lpstr>Slide 122</vt:lpstr>
      <vt:lpstr>CONCLUSION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Coronary artery anomalies</dc:title>
  <dc:creator>system1</dc:creator>
  <cp:lastModifiedBy>system1</cp:lastModifiedBy>
  <cp:revision>226</cp:revision>
  <dcterms:created xsi:type="dcterms:W3CDTF">2020-09-16T13:48:31Z</dcterms:created>
  <dcterms:modified xsi:type="dcterms:W3CDTF">2020-09-24T11:58:33Z</dcterms:modified>
</cp:coreProperties>
</file>